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3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923" r:id="rId2"/>
    <p:sldId id="1205" r:id="rId3"/>
    <p:sldId id="1272" r:id="rId4"/>
    <p:sldId id="1210" r:id="rId5"/>
    <p:sldId id="1548" r:id="rId6"/>
    <p:sldId id="1549" r:id="rId7"/>
    <p:sldId id="1550" r:id="rId8"/>
    <p:sldId id="1551" r:id="rId9"/>
    <p:sldId id="1552" r:id="rId10"/>
    <p:sldId id="1546" r:id="rId11"/>
    <p:sldId id="1274" r:id="rId12"/>
    <p:sldId id="1298" r:id="rId13"/>
    <p:sldId id="1553" r:id="rId14"/>
    <p:sldId id="1554" r:id="rId15"/>
    <p:sldId id="1508" r:id="rId16"/>
    <p:sldId id="1470" r:id="rId17"/>
    <p:sldId id="1556" r:id="rId18"/>
    <p:sldId id="1557" r:id="rId19"/>
    <p:sldId id="1558" r:id="rId20"/>
    <p:sldId id="1559" r:id="rId21"/>
    <p:sldId id="1555" r:id="rId22"/>
    <p:sldId id="1562" r:id="rId23"/>
    <p:sldId id="1569" r:id="rId24"/>
    <p:sldId id="1563" r:id="rId25"/>
    <p:sldId id="1565" r:id="rId26"/>
    <p:sldId id="1566" r:id="rId27"/>
    <p:sldId id="1567" r:id="rId28"/>
    <p:sldId id="1568" r:id="rId29"/>
    <p:sldId id="1564" r:id="rId30"/>
    <p:sldId id="1572" r:id="rId31"/>
    <p:sldId id="1509" r:id="rId32"/>
    <p:sldId id="1493" r:id="rId33"/>
    <p:sldId id="1571" r:id="rId34"/>
    <p:sldId id="1573" r:id="rId35"/>
    <p:sldId id="1574" r:id="rId36"/>
    <p:sldId id="1510" r:id="rId37"/>
    <p:sldId id="1494" r:id="rId38"/>
    <p:sldId id="1206" r:id="rId39"/>
  </p:sldIdLst>
  <p:sldSz cx="9144000" cy="6858000" type="screen4x3"/>
  <p:notesSz cx="7315200" cy="9601200"/>
  <p:custDataLst>
    <p:tags r:id="rId42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曾 宇祥" initials="曾" lastIdx="28" clrIdx="0">
    <p:extLst>
      <p:ext uri="{19B8F6BF-5375-455C-9EA6-DF929625EA0E}">
        <p15:presenceInfo xmlns:p15="http://schemas.microsoft.com/office/powerpoint/2012/main" userId="a008ed01bb3caa63" providerId="Windows Live"/>
      </p:ext>
    </p:extLst>
  </p:cmAuthor>
  <p:cmAuthor id="2" name="Arthu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FFA7A7"/>
    <a:srgbClr val="FF3300"/>
    <a:srgbClr val="FFC305"/>
    <a:srgbClr val="FFD44B"/>
    <a:srgbClr val="3333CC"/>
    <a:srgbClr val="FFFF66"/>
    <a:srgbClr val="B9251B"/>
    <a:srgbClr val="9C3C1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6" autoAdjust="0"/>
    <p:restoredTop sz="83977" autoAdjust="0"/>
  </p:normalViewPr>
  <p:slideViewPr>
    <p:cSldViewPr>
      <p:cViewPr varScale="1">
        <p:scale>
          <a:sx n="72" d="100"/>
          <a:sy n="72" d="100"/>
        </p:scale>
        <p:origin x="1800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6" y="2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algn="r"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algn="r"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AA046A55-1468-42C4-82D9-EDDF495AF8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158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algn="r"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algn="r" defTabSz="965200" eaLnBrk="1" latinLnBrk="1" hangingPunct="1">
              <a:defRPr kumimoji="1" sz="1200" b="0"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664D4173-57ED-437D-91B8-619767E9CB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674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charset="0"/>
        <a:ea typeface="MS PGothic" pitchFamily="34" charset="-128"/>
        <a:cs typeface="Gulim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charset="0"/>
        <a:ea typeface="Gulim" charset="0"/>
        <a:cs typeface="Gulim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charset="0"/>
        <a:ea typeface="Gulim" charset="0"/>
        <a:cs typeface="Gulim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charset="0"/>
        <a:ea typeface="Gulim" charset="0"/>
        <a:cs typeface="Gulim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charset="0"/>
        <a:ea typeface="Gulim" charset="0"/>
        <a:cs typeface="Gulim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39F2BB3C-212C-4497-AB7E-5AD22F93BE7E}" type="slidenum">
              <a:rPr lang="en-US" altLang="ko-KR" smtClean="0">
                <a:ea typeface="Gulim" pitchFamily="34" charset="-127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ea typeface="Gulim" pitchFamily="34" charset="-127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Gulim" pitchFamily="34" charset="-127"/>
              <a:cs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89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98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zh-CN" sz="1200" kern="1200" dirty="0">
              <a:solidFill>
                <a:schemeClr val="tx1"/>
              </a:solidFill>
              <a:effectLst/>
              <a:latin typeface="Gulim" charset="0"/>
              <a:ea typeface="MS PGothic" pitchFamily="34" charset="-128"/>
              <a:cs typeface="Gulim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911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12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13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414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14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42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zh-CN" sz="1200" kern="1200" dirty="0">
              <a:solidFill>
                <a:schemeClr val="tx1"/>
              </a:solidFill>
              <a:effectLst/>
              <a:latin typeface="Gulim" charset="0"/>
              <a:ea typeface="MS PGothic" pitchFamily="34" charset="-128"/>
              <a:cs typeface="Gulim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112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16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17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67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18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667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19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793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851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20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139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21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70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22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908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23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908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24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25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26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27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28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29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9011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30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015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zh-CN" sz="1200" kern="1200" dirty="0">
              <a:solidFill>
                <a:schemeClr val="tx1"/>
              </a:solidFill>
              <a:effectLst/>
              <a:latin typeface="Gulim" charset="0"/>
              <a:ea typeface="MS PGothic" pitchFamily="34" charset="-128"/>
              <a:cs typeface="Gulim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0008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Gulim" pitchFamily="34" charset="-127"/>
                <a:cs typeface="Gulim" pitchFamily="34" charset="-127"/>
              </a:rPr>
              <a:t>We use a synthetic dataset and a real dataset,…</a:t>
            </a:r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32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Gulim" pitchFamily="34" charset="-127"/>
                <a:cs typeface="Gulim" pitchFamily="34" charset="-127"/>
              </a:rPr>
              <a:t>We use a synthetic dataset and a real dataset,…</a:t>
            </a:r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33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Gulim" pitchFamily="34" charset="-127"/>
                <a:cs typeface="Gulim" pitchFamily="34" charset="-127"/>
              </a:rPr>
              <a:t>We use a synthetic dataset and a real dataset,…</a:t>
            </a:r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34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>
                <a:latin typeface="Gulim" pitchFamily="34" charset="-127"/>
                <a:cs typeface="Gulim" pitchFamily="34" charset="-127"/>
              </a:rPr>
              <a:t>We use a synthetic dataset and a real dataset,…</a:t>
            </a:r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35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kern="1200" dirty="0">
                <a:solidFill>
                  <a:schemeClr val="tx1"/>
                </a:solidFill>
                <a:effectLst/>
                <a:latin typeface="Gulim" charset="0"/>
                <a:ea typeface="MS PGothic" pitchFamily="34" charset="-128"/>
                <a:cs typeface="Gulim" charset="0"/>
              </a:rPr>
              <a:t>Finally, we conclude our work</a:t>
            </a:r>
            <a:endParaRPr kumimoji="1" lang="zh-CN" altLang="zh-CN" sz="1200" kern="1200" dirty="0">
              <a:solidFill>
                <a:schemeClr val="tx1"/>
              </a:solidFill>
              <a:effectLst/>
              <a:latin typeface="Gulim" charset="0"/>
              <a:ea typeface="MS PGothic" pitchFamily="34" charset="-128"/>
              <a:cs typeface="Gulim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6458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07B353C0-1C9D-449D-8C1A-50C9F4B46681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37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7608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D4173-57ED-437D-91B8-619767E9CBB8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500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1FFB66-3024-487A-BE02-4DD6F1E7EC7B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94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1FFB66-3024-487A-BE02-4DD6F1E7EC7B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5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23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1FFB66-3024-487A-BE02-4DD6F1E7EC7B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6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34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1FFB66-3024-487A-BE02-4DD6F1E7EC7B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7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17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1FFB66-3024-487A-BE02-4DD6F1E7EC7B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8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22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Gulim" pitchFamily="34" charset="-127"/>
              <a:cs typeface="Gulim" pitchFamily="34" charset="-127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MS PGothic" panose="020B0600070205080204" pitchFamily="34" charset="-128"/>
                <a:cs typeface="Gulim" pitchFamily="34" charset="-127"/>
              </a:defRPr>
            </a:lvl1pPr>
            <a:lvl2pPr marL="742950" indent="-28575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2pPr>
            <a:lvl3pPr marL="11430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3pPr>
            <a:lvl4pPr marL="16002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4pPr>
            <a:lvl5pPr marL="2057400" indent="-228600" defTabSz="9652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5pPr>
            <a:lvl6pPr marL="25146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6pPr>
            <a:lvl7pPr marL="29718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7pPr>
            <a:lvl8pPr marL="34290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8pPr>
            <a:lvl9pPr marL="3886200" indent="-228600" defTabSz="9652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Gulim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21FFB66-3024-487A-BE02-4DD6F1E7EC7B}" type="slidenum">
              <a:rPr lang="zh-CN" altLang="en-US" smtClean="0">
                <a:ea typeface="Gulim" pitchFamily="34" charset="-127"/>
              </a:rPr>
              <a:pPr>
                <a:spcBef>
                  <a:spcPct val="0"/>
                </a:spcBef>
              </a:pPr>
              <a:t>9</a:t>
            </a:fld>
            <a:endParaRPr lang="en-US" altLang="zh-CN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32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457200" y="2852738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DF0BC5-48E5-4C10-BF4B-3046714EDF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418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7ED01459-823C-4BC6-AC10-AA0786033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6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115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11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11BFFBBC-A286-4C9F-AAB9-F54AF16107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30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697CC5-BB9E-487E-AFF3-8F5506CF83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063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38A0E265-9AFB-4648-A5A7-8F28405024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2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E4189D-17B3-421D-8C1C-DE4C83C158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74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29A8A9-4D38-4C80-842F-C9C89A2AFF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328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24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E9E343DE-ED20-4552-8388-FF9F689677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543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21DF6AA5-9851-4F18-AB39-25A7490D3D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234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124200" y="6556375"/>
            <a:ext cx="2895600" cy="25717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Tutorial @ DASFAA 2014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4A2A9ABC-2D89-40D8-9C8B-300734C3F6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16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48888" y="-21679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08050"/>
            <a:ext cx="82296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6902450" y="115888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cxnSp>
        <p:nvCxnSpPr>
          <p:cNvPr id="1029" name="Straight Connector 2"/>
          <p:cNvCxnSpPr>
            <a:cxnSpLocks noChangeShapeType="1"/>
          </p:cNvCxnSpPr>
          <p:nvPr userDrawn="1"/>
        </p:nvCxnSpPr>
        <p:spPr bwMode="auto">
          <a:xfrm>
            <a:off x="325063" y="692696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8" r:id="rId1"/>
    <p:sldLayoutId id="2147485869" r:id="rId2"/>
    <p:sldLayoutId id="2147485870" r:id="rId3"/>
    <p:sldLayoutId id="2147485871" r:id="rId4"/>
    <p:sldLayoutId id="2147485872" r:id="rId5"/>
    <p:sldLayoutId id="2147485873" r:id="rId6"/>
    <p:sldLayoutId id="2147485874" r:id="rId7"/>
    <p:sldLayoutId id="2147485875" r:id="rId8"/>
    <p:sldLayoutId id="2147485876" r:id="rId9"/>
    <p:sldLayoutId id="2147485877" r:id="rId10"/>
    <p:sldLayoutId id="21474858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Char char="o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50.png"/><Relationship Id="rId18" Type="http://schemas.openxmlformats.org/officeDocument/2006/relationships/image" Target="../media/image490.png"/><Relationship Id="rId26" Type="http://schemas.openxmlformats.org/officeDocument/2006/relationships/image" Target="../media/image15.svg"/><Relationship Id="rId3" Type="http://schemas.openxmlformats.org/officeDocument/2006/relationships/image" Target="../media/image54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3.svg"/><Relationship Id="rId25" Type="http://schemas.openxmlformats.org/officeDocument/2006/relationships/image" Target="../media/image61.png"/><Relationship Id="rId33" Type="http://schemas.openxmlformats.org/officeDocument/2006/relationships/image" Target="../media/image65.sv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51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58.png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5" Type="http://schemas.openxmlformats.org/officeDocument/2006/relationships/image" Target="../media/image31.png"/><Relationship Id="rId23" Type="http://schemas.openxmlformats.org/officeDocument/2006/relationships/image" Target="../media/image59.png"/><Relationship Id="rId28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50.png"/><Relationship Id="rId31" Type="http://schemas.openxmlformats.org/officeDocument/2006/relationships/image" Target="../media/image63.svg"/><Relationship Id="rId4" Type="http://schemas.openxmlformats.org/officeDocument/2006/relationships/image" Target="../media/image50.svg"/><Relationship Id="rId9" Type="http://schemas.openxmlformats.org/officeDocument/2006/relationships/image" Target="../media/image41.svg"/><Relationship Id="rId14" Type="http://schemas.openxmlformats.org/officeDocument/2006/relationships/image" Target="../media/image580.png"/><Relationship Id="rId22" Type="http://schemas.openxmlformats.org/officeDocument/2006/relationships/image" Target="../media/image53.png"/><Relationship Id="rId30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70.png"/><Relationship Id="rId4" Type="http://schemas.openxmlformats.org/officeDocument/2006/relationships/image" Target="../media/image63.sv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6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71.png"/><Relationship Id="rId4" Type="http://schemas.openxmlformats.org/officeDocument/2006/relationships/image" Target="../media/image63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4.png"/><Relationship Id="rId21" Type="http://schemas.openxmlformats.org/officeDocument/2006/relationships/image" Target="../media/image52.png"/><Relationship Id="rId34" Type="http://schemas.openxmlformats.org/officeDocument/2006/relationships/image" Target="../media/image78.png"/><Relationship Id="rId7" Type="http://schemas.openxmlformats.org/officeDocument/2006/relationships/image" Target="../media/image58.png"/><Relationship Id="rId12" Type="http://schemas.openxmlformats.org/officeDocument/2006/relationships/image" Target="../media/image41.svg"/><Relationship Id="rId3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55.png"/><Relationship Id="rId32" Type="http://schemas.openxmlformats.org/officeDocument/2006/relationships/image" Target="../media/image76.png"/><Relationship Id="rId37" Type="http://schemas.openxmlformats.org/officeDocument/2006/relationships/image" Target="../media/image80.png"/><Relationship Id="rId5" Type="http://schemas.openxmlformats.org/officeDocument/2006/relationships/image" Target="../media/image31.png"/><Relationship Id="rId23" Type="http://schemas.openxmlformats.org/officeDocument/2006/relationships/image" Target="../media/image73.png"/><Relationship Id="rId28" Type="http://schemas.openxmlformats.org/officeDocument/2006/relationships/image" Target="../media/image56.png"/><Relationship Id="rId36" Type="http://schemas.openxmlformats.org/officeDocument/2006/relationships/image" Target="../media/image63.svg"/><Relationship Id="rId10" Type="http://schemas.openxmlformats.org/officeDocument/2006/relationships/image" Target="../media/image710.png"/><Relationship Id="rId31" Type="http://schemas.openxmlformats.org/officeDocument/2006/relationships/image" Target="../media/image75.png"/><Relationship Id="rId4" Type="http://schemas.openxmlformats.org/officeDocument/2006/relationships/image" Target="../media/image50.svg"/><Relationship Id="rId22" Type="http://schemas.openxmlformats.org/officeDocument/2006/relationships/image" Target="../media/image72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4.png"/><Relationship Id="rId21" Type="http://schemas.openxmlformats.org/officeDocument/2006/relationships/image" Target="../media/image52.png"/><Relationship Id="rId34" Type="http://schemas.openxmlformats.org/officeDocument/2006/relationships/image" Target="../media/image78.png"/><Relationship Id="rId7" Type="http://schemas.openxmlformats.org/officeDocument/2006/relationships/image" Target="../media/image58.png"/><Relationship Id="rId12" Type="http://schemas.openxmlformats.org/officeDocument/2006/relationships/image" Target="../media/image41.svg"/><Relationship Id="rId33" Type="http://schemas.openxmlformats.org/officeDocument/2006/relationships/image" Target="../media/image77.png"/><Relationship Id="rId38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55.png"/><Relationship Id="rId32" Type="http://schemas.openxmlformats.org/officeDocument/2006/relationships/image" Target="../media/image76.png"/><Relationship Id="rId37" Type="http://schemas.openxmlformats.org/officeDocument/2006/relationships/image" Target="../media/image80.png"/><Relationship Id="rId5" Type="http://schemas.openxmlformats.org/officeDocument/2006/relationships/image" Target="../media/image31.png"/><Relationship Id="rId23" Type="http://schemas.openxmlformats.org/officeDocument/2006/relationships/image" Target="../media/image73.png"/><Relationship Id="rId28" Type="http://schemas.openxmlformats.org/officeDocument/2006/relationships/image" Target="../media/image56.png"/><Relationship Id="rId36" Type="http://schemas.openxmlformats.org/officeDocument/2006/relationships/image" Target="../media/image63.svg"/><Relationship Id="rId10" Type="http://schemas.openxmlformats.org/officeDocument/2006/relationships/image" Target="../media/image710.png"/><Relationship Id="rId31" Type="http://schemas.openxmlformats.org/officeDocument/2006/relationships/image" Target="../media/image75.png"/><Relationship Id="rId4" Type="http://schemas.openxmlformats.org/officeDocument/2006/relationships/image" Target="../media/image50.svg"/><Relationship Id="rId22" Type="http://schemas.openxmlformats.org/officeDocument/2006/relationships/image" Target="../media/image72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800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800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1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800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9" Type="http://schemas.openxmlformats.org/officeDocument/2006/relationships/image" Target="../media/image87.png"/><Relationship Id="rId3" Type="http://schemas.openxmlformats.org/officeDocument/2006/relationships/image" Target="../media/image54.png"/><Relationship Id="rId21" Type="http://schemas.openxmlformats.org/officeDocument/2006/relationships/image" Target="../media/image52.png"/><Relationship Id="rId34" Type="http://schemas.openxmlformats.org/officeDocument/2006/relationships/image" Target="../media/image78.png"/><Relationship Id="rId7" Type="http://schemas.openxmlformats.org/officeDocument/2006/relationships/image" Target="../media/image58.png"/><Relationship Id="rId12" Type="http://schemas.openxmlformats.org/officeDocument/2006/relationships/image" Target="../media/image41.svg"/><Relationship Id="rId33" Type="http://schemas.openxmlformats.org/officeDocument/2006/relationships/image" Target="../media/image77.png"/><Relationship Id="rId38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55.png"/><Relationship Id="rId32" Type="http://schemas.openxmlformats.org/officeDocument/2006/relationships/image" Target="../media/image76.png"/><Relationship Id="rId37" Type="http://schemas.openxmlformats.org/officeDocument/2006/relationships/image" Target="../media/image80.png"/><Relationship Id="rId40" Type="http://schemas.openxmlformats.org/officeDocument/2006/relationships/image" Target="../media/image88.png"/><Relationship Id="rId5" Type="http://schemas.openxmlformats.org/officeDocument/2006/relationships/image" Target="../media/image31.png"/><Relationship Id="rId23" Type="http://schemas.openxmlformats.org/officeDocument/2006/relationships/image" Target="../media/image85.png"/><Relationship Id="rId28" Type="http://schemas.openxmlformats.org/officeDocument/2006/relationships/image" Target="../media/image56.png"/><Relationship Id="rId36" Type="http://schemas.openxmlformats.org/officeDocument/2006/relationships/image" Target="../media/image63.svg"/><Relationship Id="rId10" Type="http://schemas.openxmlformats.org/officeDocument/2006/relationships/image" Target="../media/image710.png"/><Relationship Id="rId31" Type="http://schemas.openxmlformats.org/officeDocument/2006/relationships/image" Target="../media/image75.png"/><Relationship Id="rId4" Type="http://schemas.openxmlformats.org/officeDocument/2006/relationships/image" Target="../media/image50.svg"/><Relationship Id="rId22" Type="http://schemas.openxmlformats.org/officeDocument/2006/relationships/image" Target="../media/image84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9" Type="http://schemas.openxmlformats.org/officeDocument/2006/relationships/image" Target="../media/image91.png"/><Relationship Id="rId3" Type="http://schemas.openxmlformats.org/officeDocument/2006/relationships/image" Target="../media/image31.png"/><Relationship Id="rId7" Type="http://schemas.openxmlformats.org/officeDocument/2006/relationships/image" Target="../media/image78.png"/><Relationship Id="rId38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37" Type="http://schemas.openxmlformats.org/officeDocument/2006/relationships/image" Target="../media/image89.png"/><Relationship Id="rId5" Type="http://schemas.openxmlformats.org/officeDocument/2006/relationships/image" Target="../media/image58.png"/><Relationship Id="rId4" Type="http://schemas.openxmlformats.org/officeDocument/2006/relationships/image" Target="../media/image32.svg"/><Relationship Id="rId9" Type="http://schemas.openxmlformats.org/officeDocument/2006/relationships/image" Target="../media/image6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1.png"/><Relationship Id="rId7" Type="http://schemas.openxmlformats.org/officeDocument/2006/relationships/image" Target="../media/image78.png"/><Relationship Id="rId38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37" Type="http://schemas.openxmlformats.org/officeDocument/2006/relationships/image" Target="../media/image89.png"/><Relationship Id="rId5" Type="http://schemas.openxmlformats.org/officeDocument/2006/relationships/image" Target="../media/image58.png"/><Relationship Id="rId4" Type="http://schemas.openxmlformats.org/officeDocument/2006/relationships/image" Target="../media/image32.svg"/><Relationship Id="rId9" Type="http://schemas.openxmlformats.org/officeDocument/2006/relationships/image" Target="../media/image6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9" Type="http://schemas.openxmlformats.org/officeDocument/2006/relationships/image" Target="../media/image93.png"/><Relationship Id="rId3" Type="http://schemas.openxmlformats.org/officeDocument/2006/relationships/image" Target="../media/image31.png"/><Relationship Id="rId7" Type="http://schemas.openxmlformats.org/officeDocument/2006/relationships/image" Target="../media/image78.png"/><Relationship Id="rId38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37" Type="http://schemas.openxmlformats.org/officeDocument/2006/relationships/image" Target="../media/image89.png"/><Relationship Id="rId5" Type="http://schemas.openxmlformats.org/officeDocument/2006/relationships/image" Target="../media/image58.png"/><Relationship Id="rId4" Type="http://schemas.openxmlformats.org/officeDocument/2006/relationships/image" Target="../media/image32.svg"/><Relationship Id="rId9" Type="http://schemas.openxmlformats.org/officeDocument/2006/relationships/image" Target="../media/image6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9" Type="http://schemas.openxmlformats.org/officeDocument/2006/relationships/image" Target="../media/image41.svg"/><Relationship Id="rId51" Type="http://schemas.openxmlformats.org/officeDocument/2006/relationships/image" Target="../media/image105.png"/><Relationship Id="rId3" Type="http://schemas.openxmlformats.org/officeDocument/2006/relationships/image" Target="../media/image31.png"/><Relationship Id="rId42" Type="http://schemas.openxmlformats.org/officeDocument/2006/relationships/image" Target="../media/image96.png"/><Relationship Id="rId47" Type="http://schemas.openxmlformats.org/officeDocument/2006/relationships/image" Target="../media/image101.png"/><Relationship Id="rId50" Type="http://schemas.openxmlformats.org/officeDocument/2006/relationships/image" Target="../media/image104.png"/><Relationship Id="rId7" Type="http://schemas.openxmlformats.org/officeDocument/2006/relationships/image" Target="../media/image78.png"/><Relationship Id="rId38" Type="http://schemas.openxmlformats.org/officeDocument/2006/relationships/image" Target="../media/image55.png"/><Relationship Id="rId46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37" Type="http://schemas.openxmlformats.org/officeDocument/2006/relationships/image" Target="../media/image89.png"/><Relationship Id="rId40" Type="http://schemas.openxmlformats.org/officeDocument/2006/relationships/image" Target="../media/image94.png"/><Relationship Id="rId45" Type="http://schemas.openxmlformats.org/officeDocument/2006/relationships/image" Target="../media/image99.png"/><Relationship Id="rId5" Type="http://schemas.openxmlformats.org/officeDocument/2006/relationships/image" Target="../media/image58.png"/><Relationship Id="rId49" Type="http://schemas.openxmlformats.org/officeDocument/2006/relationships/image" Target="../media/image103.png"/><Relationship Id="rId44" Type="http://schemas.openxmlformats.org/officeDocument/2006/relationships/image" Target="../media/image98.png"/><Relationship Id="rId52" Type="http://schemas.openxmlformats.org/officeDocument/2006/relationships/image" Target="../media/image106.png"/><Relationship Id="rId4" Type="http://schemas.openxmlformats.org/officeDocument/2006/relationships/image" Target="../media/image32.svg"/><Relationship Id="rId9" Type="http://schemas.openxmlformats.org/officeDocument/2006/relationships/image" Target="../media/image63.svg"/><Relationship Id="rId43" Type="http://schemas.openxmlformats.org/officeDocument/2006/relationships/image" Target="../media/image97.png"/><Relationship Id="rId48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9" Type="http://schemas.openxmlformats.org/officeDocument/2006/relationships/image" Target="../media/image112.png"/><Relationship Id="rId3" Type="http://schemas.openxmlformats.org/officeDocument/2006/relationships/image" Target="../media/image54.png"/><Relationship Id="rId21" Type="http://schemas.openxmlformats.org/officeDocument/2006/relationships/image" Target="../media/image52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7" Type="http://schemas.openxmlformats.org/officeDocument/2006/relationships/image" Target="../media/image58.png"/><Relationship Id="rId12" Type="http://schemas.openxmlformats.org/officeDocument/2006/relationships/image" Target="../media/image41.svg"/><Relationship Id="rId33" Type="http://schemas.openxmlformats.org/officeDocument/2006/relationships/image" Target="../media/image77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" Type="http://schemas.openxmlformats.org/officeDocument/2006/relationships/notesSlide" Target="../notesSlides/notesSlide30.xml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55.png"/><Relationship Id="rId32" Type="http://schemas.openxmlformats.org/officeDocument/2006/relationships/image" Target="../media/image76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" Type="http://schemas.openxmlformats.org/officeDocument/2006/relationships/image" Target="../media/image31.png"/><Relationship Id="rId36" Type="http://schemas.openxmlformats.org/officeDocument/2006/relationships/image" Target="../media/image109.png"/><Relationship Id="rId49" Type="http://schemas.openxmlformats.org/officeDocument/2006/relationships/image" Target="../media/image15.svg"/><Relationship Id="rId10" Type="http://schemas.openxmlformats.org/officeDocument/2006/relationships/image" Target="../media/image710.png"/><Relationship Id="rId31" Type="http://schemas.openxmlformats.org/officeDocument/2006/relationships/image" Target="../media/image75.png"/><Relationship Id="rId44" Type="http://schemas.openxmlformats.org/officeDocument/2006/relationships/image" Target="../media/image117.png"/><Relationship Id="rId4" Type="http://schemas.openxmlformats.org/officeDocument/2006/relationships/image" Target="../media/image50.svg"/><Relationship Id="rId30" Type="http://schemas.openxmlformats.org/officeDocument/2006/relationships/image" Target="../media/image74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arco.org/dataset.asp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tiff"/><Relationship Id="rId18" Type="http://schemas.openxmlformats.org/officeDocument/2006/relationships/image" Target="../media/image25.sv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12" Type="http://schemas.openxmlformats.org/officeDocument/2006/relationships/image" Target="../media/image21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00.png"/><Relationship Id="rId5" Type="http://schemas.openxmlformats.org/officeDocument/2006/relationships/image" Target="../media/image30.svg"/><Relationship Id="rId15" Type="http://schemas.openxmlformats.org/officeDocument/2006/relationships/image" Target="../media/image34.png"/><Relationship Id="rId10" Type="http://schemas.openxmlformats.org/officeDocument/2006/relationships/image" Target="../media/image190.png"/><Relationship Id="rId4" Type="http://schemas.openxmlformats.org/officeDocument/2006/relationships/image" Target="../media/image29.png"/><Relationship Id="rId9" Type="http://schemas.openxmlformats.org/officeDocument/2006/relationships/image" Target="../media/image33.jp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40.png"/><Relationship Id="rId51" Type="http://schemas.openxmlformats.org/officeDocument/2006/relationships/image" Target="../media/image52.png"/><Relationship Id="rId34" Type="http://schemas.openxmlformats.org/officeDocument/2006/relationships/image" Target="../media/image67.png"/><Relationship Id="rId42" Type="http://schemas.openxmlformats.org/officeDocument/2006/relationships/image" Target="../media/image42.png"/><Relationship Id="rId50" Type="http://schemas.openxmlformats.org/officeDocument/2006/relationships/image" Target="../media/image51.png"/><Relationship Id="rId55" Type="http://schemas.openxmlformats.org/officeDocument/2006/relationships/image" Target="../media/image48.png"/><Relationship Id="rId33" Type="http://schemas.openxmlformats.org/officeDocument/2006/relationships/image" Target="NULL"/><Relationship Id="rId38" Type="http://schemas.openxmlformats.org/officeDocument/2006/relationships/image" Target="../media/image39.png"/><Relationship Id="rId46" Type="http://schemas.openxmlformats.org/officeDocument/2006/relationships/image" Target="../media/image45.png"/><Relationship Id="rId59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41" Type="http://schemas.openxmlformats.org/officeDocument/2006/relationships/image" Target="../media/image400.png"/><Relationship Id="rId54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32" Type="http://schemas.openxmlformats.org/officeDocument/2006/relationships/image" Target="NULL"/><Relationship Id="rId37" Type="http://schemas.openxmlformats.org/officeDocument/2006/relationships/image" Target="../media/image32.svg"/><Relationship Id="rId40" Type="http://schemas.openxmlformats.org/officeDocument/2006/relationships/image" Target="../media/image41.svg"/><Relationship Id="rId45" Type="http://schemas.openxmlformats.org/officeDocument/2006/relationships/image" Target="../media/image44.png"/><Relationship Id="rId53" Type="http://schemas.openxmlformats.org/officeDocument/2006/relationships/image" Target="../media/image46.png"/><Relationship Id="rId58" Type="http://schemas.openxmlformats.org/officeDocument/2006/relationships/image" Target="../media/image56.png"/><Relationship Id="rId36" Type="http://schemas.openxmlformats.org/officeDocument/2006/relationships/image" Target="../media/image38.png"/><Relationship Id="rId49" Type="http://schemas.openxmlformats.org/officeDocument/2006/relationships/image" Target="../media/image50.png"/><Relationship Id="rId61" Type="http://schemas.openxmlformats.org/officeDocument/2006/relationships/image" Target="../media/image50.svg"/><Relationship Id="rId44" Type="http://schemas.openxmlformats.org/officeDocument/2006/relationships/image" Target="../media/image43.png"/><Relationship Id="rId52" Type="http://schemas.openxmlformats.org/officeDocument/2006/relationships/image" Target="../media/image53.png"/><Relationship Id="rId60" Type="http://schemas.openxmlformats.org/officeDocument/2006/relationships/image" Target="../media/image49.png"/><Relationship Id="rId35" Type="http://schemas.openxmlformats.org/officeDocument/2006/relationships/image" Target="../media/image68.png"/><Relationship Id="rId43" Type="http://schemas.openxmlformats.org/officeDocument/2006/relationships/image" Target="../media/image43.svg"/><Relationship Id="rId56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50.png"/><Relationship Id="rId18" Type="http://schemas.openxmlformats.org/officeDocument/2006/relationships/image" Target="../media/image490.png"/><Relationship Id="rId26" Type="http://schemas.openxmlformats.org/officeDocument/2006/relationships/image" Target="../media/image15.svg"/><Relationship Id="rId3" Type="http://schemas.openxmlformats.org/officeDocument/2006/relationships/image" Target="../media/image54.png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3.svg"/><Relationship Id="rId25" Type="http://schemas.openxmlformats.org/officeDocument/2006/relationships/image" Target="../media/image61.png"/><Relationship Id="rId33" Type="http://schemas.openxmlformats.org/officeDocument/2006/relationships/image" Target="../media/image65.sv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51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58.png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5" Type="http://schemas.openxmlformats.org/officeDocument/2006/relationships/image" Target="../media/image31.png"/><Relationship Id="rId23" Type="http://schemas.openxmlformats.org/officeDocument/2006/relationships/image" Target="../media/image59.png"/><Relationship Id="rId28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50.png"/><Relationship Id="rId31" Type="http://schemas.openxmlformats.org/officeDocument/2006/relationships/image" Target="../media/image63.svg"/><Relationship Id="rId4" Type="http://schemas.openxmlformats.org/officeDocument/2006/relationships/image" Target="../media/image50.svg"/><Relationship Id="rId9" Type="http://schemas.openxmlformats.org/officeDocument/2006/relationships/image" Target="../media/image41.svg"/><Relationship Id="rId14" Type="http://schemas.openxmlformats.org/officeDocument/2006/relationships/image" Target="../media/image580.png"/><Relationship Id="rId22" Type="http://schemas.openxmlformats.org/officeDocument/2006/relationships/image" Target="../media/image53.png"/><Relationship Id="rId30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" y="764704"/>
            <a:ext cx="9144000" cy="2222500"/>
          </a:xfrm>
        </p:spPr>
        <p:txBody>
          <a:bodyPr anchor="ctr"/>
          <a:lstStyle/>
          <a:p>
            <a:pPr algn="ctr"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An Efficient Approach for Cross-Silo Federated Learning to Rank</a:t>
            </a:r>
            <a:endParaRPr lang="en-US" altLang="ko-KR" sz="24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1519497"/>
              </p:ext>
            </p:extLst>
          </p:nvPr>
        </p:nvGraphicFramePr>
        <p:xfrm>
          <a:off x="250825" y="3213100"/>
          <a:ext cx="8642350" cy="2447925"/>
        </p:xfrm>
        <a:graphic>
          <a:graphicData uri="http://schemas.openxmlformats.org/drawingml/2006/table">
            <a:tbl>
              <a:tblPr/>
              <a:tblGrid>
                <a:gridCol w="864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7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600" b="1" dirty="0" err="1">
                          <a:solidFill>
                            <a:schemeClr val="tx1"/>
                          </a:solidFill>
                        </a:rPr>
                        <a:t>Yansheng</a:t>
                      </a:r>
                      <a:r>
                        <a:rPr lang="en-US" altLang="zh-CN" sz="2600" b="1" dirty="0">
                          <a:solidFill>
                            <a:schemeClr val="tx1"/>
                          </a:solidFill>
                        </a:rPr>
                        <a:t> Wang, </a:t>
                      </a:r>
                      <a:r>
                        <a:rPr lang="en-US" altLang="zh-CN" sz="2600" b="1" dirty="0" err="1">
                          <a:solidFill>
                            <a:schemeClr val="tx1"/>
                          </a:solidFill>
                        </a:rPr>
                        <a:t>Yongxin</a:t>
                      </a:r>
                      <a:r>
                        <a:rPr lang="en-US" altLang="zh-CN" sz="2600" b="1" dirty="0">
                          <a:solidFill>
                            <a:schemeClr val="tx1"/>
                          </a:solidFill>
                        </a:rPr>
                        <a:t> Tong, </a:t>
                      </a:r>
                      <a:r>
                        <a:rPr lang="en-US" altLang="zh-CN" sz="2600" b="1" dirty="0" err="1">
                          <a:solidFill>
                            <a:schemeClr val="tx1"/>
                          </a:solidFill>
                        </a:rPr>
                        <a:t>Dingyuan</a:t>
                      </a:r>
                      <a:r>
                        <a:rPr lang="en-US" altLang="zh-CN" sz="2600" b="1" dirty="0">
                          <a:solidFill>
                            <a:schemeClr val="tx1"/>
                          </a:solidFill>
                        </a:rPr>
                        <a:t> Shi,  </a:t>
                      </a:r>
                      <a:r>
                        <a:rPr lang="en-US" altLang="zh-CN" sz="2600" b="1" dirty="0" err="1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altLang="zh-CN" sz="2600" b="1" dirty="0">
                          <a:solidFill>
                            <a:schemeClr val="tx1"/>
                          </a:solidFill>
                        </a:rPr>
                        <a:t> Xu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0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School of Computer Science and Engineering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20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</a:rPr>
                        <a:t>Beihang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 University</a:t>
                      </a:r>
                    </a:p>
                  </a:txBody>
                  <a:tcPr marL="91439" marR="91439" marT="45681" marB="4568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4E80AF51-8874-4CAD-9F40-A4F9FE8BEC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12" b="32789"/>
          <a:stretch/>
        </p:blipFill>
        <p:spPr>
          <a:xfrm>
            <a:off x="2015716" y="5301208"/>
            <a:ext cx="5112568" cy="12883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1A8C0F-7ECA-46D7-99C8-72E16942B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0478"/>
            <a:ext cx="2592288" cy="1066497"/>
          </a:xfrm>
          <a:prstGeom prst="rect">
            <a:avLst/>
          </a:prstGeom>
        </p:spPr>
      </p:pic>
    </p:spTree>
  </p:cSld>
  <p:clrMapOvr>
    <a:masterClrMapping/>
  </p:clrMapOvr>
  <p:transition spd="slow" advTm="122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F614A-80F0-4A60-A2FC-C8D527DD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66DBA0-EC58-4DDC-8084-7253606D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30A01-4220-49DB-82BB-085EC7F9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57264"/>
            <a:ext cx="8807450" cy="57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6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700" dirty="0">
                <a:latin typeface="+mn-lt"/>
                <a:cs typeface="ＭＳ Ｐゴシック" charset="-128"/>
              </a:rPr>
              <a:t>Formally define the unique federated LTR problem with </a:t>
            </a:r>
            <a:r>
              <a:rPr lang="en-US" altLang="zh-CN" sz="2700" dirty="0">
                <a:solidFill>
                  <a:srgbClr val="FF0000"/>
                </a:solidFill>
                <a:latin typeface="+mn-lt"/>
                <a:cs typeface="ＭＳ Ｐゴシック" charset="-128"/>
              </a:rPr>
              <a:t>cross-partitioned</a:t>
            </a:r>
            <a:r>
              <a:rPr lang="en-US" altLang="zh-CN" sz="2700" dirty="0">
                <a:latin typeface="+mn-lt"/>
                <a:cs typeface="ＭＳ Ｐゴシック" charset="-128"/>
              </a:rPr>
              <a:t> data </a:t>
            </a:r>
          </a:p>
          <a:p>
            <a:pPr>
              <a:lnSpc>
                <a:spcPts val="6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700" dirty="0">
                <a:latin typeface="+mn-lt"/>
                <a:cs typeface="ＭＳ Ｐゴシック" charset="-128"/>
              </a:rPr>
              <a:t>Propose a sketch and DP based framework with </a:t>
            </a:r>
            <a:r>
              <a:rPr lang="en-US" altLang="zh-CN" sz="2700" dirty="0">
                <a:solidFill>
                  <a:srgbClr val="FF0000"/>
                </a:solidFill>
                <a:latin typeface="+mn-lt"/>
                <a:cs typeface="ＭＳ Ｐゴシック" charset="-128"/>
              </a:rPr>
              <a:t>privacy</a:t>
            </a:r>
            <a:r>
              <a:rPr lang="en-US" altLang="zh-CN" sz="2700" dirty="0">
                <a:latin typeface="+mn-lt"/>
                <a:cs typeface="ＭＳ Ｐゴシック" charset="-128"/>
              </a:rPr>
              <a:t> and utility guarantees</a:t>
            </a:r>
          </a:p>
          <a:p>
            <a:pPr>
              <a:lnSpc>
                <a:spcPts val="6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700" dirty="0">
                <a:latin typeface="+mn-lt"/>
                <a:cs typeface="ＭＳ Ｐゴシック" charset="-128"/>
              </a:rPr>
              <a:t>Optimize the framework with an </a:t>
            </a:r>
            <a:r>
              <a:rPr lang="en-US" altLang="zh-CN" sz="2700" dirty="0">
                <a:solidFill>
                  <a:srgbClr val="FF0000"/>
                </a:solidFill>
                <a:latin typeface="+mn-lt"/>
                <a:cs typeface="ＭＳ Ｐゴシック" charset="-128"/>
              </a:rPr>
              <a:t>efficient</a:t>
            </a:r>
            <a:r>
              <a:rPr lang="en-US" altLang="zh-CN" sz="2700" dirty="0">
                <a:latin typeface="+mn-lt"/>
                <a:cs typeface="ＭＳ Ｐゴシック" charset="-128"/>
              </a:rPr>
              <a:t> structure</a:t>
            </a:r>
          </a:p>
          <a:p>
            <a:pPr algn="just">
              <a:lnSpc>
                <a:spcPts val="6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700" dirty="0">
                <a:latin typeface="+mn-lt"/>
                <a:cs typeface="ＭＳ Ｐゴシック" charset="-128"/>
              </a:rPr>
              <a:t>Make extensive experiments on public data</a:t>
            </a:r>
          </a:p>
        </p:txBody>
      </p:sp>
    </p:spTree>
    <p:extLst>
      <p:ext uri="{BB962C8B-B14F-4D97-AF65-F5344CB8AC3E}">
        <p14:creationId xmlns:p14="http://schemas.microsoft.com/office/powerpoint/2010/main" val="31739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4648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Background and Motivation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>
                <a:solidFill>
                  <a:srgbClr val="FF0000"/>
                </a:solidFill>
              </a:rPr>
              <a:t>Problem Statement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Our Solutions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Experiments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7CC5-BB9E-487E-AFF3-8F5506CF83B5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993097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Problem Statement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7"/>
            <a:ext cx="8591550" cy="5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Federated LTR problem</a:t>
            </a:r>
            <a:endParaRPr lang="en-US" altLang="zh-CN" sz="2400" i="1" dirty="0">
              <a:latin typeface="Cambria Math"/>
              <a:cs typeface="ＭＳ Ｐゴシック" charset="-128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12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605CBA6-BFDE-4E17-8A21-FEA8834D7C2A}"/>
              </a:ext>
            </a:extLst>
          </p:cNvPr>
          <p:cNvSpPr/>
          <p:nvPr/>
        </p:nvSpPr>
        <p:spPr bwMode="auto">
          <a:xfrm>
            <a:off x="1780739" y="1441916"/>
            <a:ext cx="5810032" cy="19253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0762849-F874-47DA-971F-CF79D916E04C}"/>
              </a:ext>
            </a:extLst>
          </p:cNvPr>
          <p:cNvGrpSpPr/>
          <p:nvPr/>
        </p:nvGrpSpPr>
        <p:grpSpPr>
          <a:xfrm>
            <a:off x="5888085" y="3693168"/>
            <a:ext cx="967452" cy="880179"/>
            <a:chOff x="2022447" y="3645024"/>
            <a:chExt cx="967452" cy="880179"/>
          </a:xfrm>
        </p:grpSpPr>
        <p:pic>
          <p:nvPicPr>
            <p:cNvPr id="51" name="图形 50" descr="云">
              <a:extLst>
                <a:ext uri="{FF2B5EF4-FFF2-40B4-BE49-F238E27FC236}">
                  <a16:creationId xmlns:a16="http://schemas.microsoft.com/office/drawing/2014/main" id="{52A81437-8241-4850-8CD7-91865349E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0030" y="3645024"/>
              <a:ext cx="714376" cy="714376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8A0317EC-0D31-4D67-A782-B61F550887C9}"/>
                </a:ext>
              </a:extLst>
            </p:cNvPr>
            <p:cNvSpPr txBox="1"/>
            <p:nvPr/>
          </p:nvSpPr>
          <p:spPr>
            <a:xfrm>
              <a:off x="2022447" y="4125093"/>
              <a:ext cx="967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>
                  <a:latin typeface="+mj-lt"/>
                  <a:ea typeface="SimHei" panose="02010609060101010101" pitchFamily="49" charset="-122"/>
                </a:rPr>
                <a:t>Server</a:t>
              </a:r>
              <a:endParaRPr kumimoji="1" lang="zh-CN" altLang="en-US" sz="2000" b="0" dirty="0">
                <a:latin typeface="+mj-lt"/>
                <a:ea typeface="SimHei" panose="02010609060101010101" pitchFamily="49" charset="-122"/>
              </a:endParaRPr>
            </a:p>
          </p:txBody>
        </p:sp>
      </p:grpSp>
      <p:pic>
        <p:nvPicPr>
          <p:cNvPr id="53" name="图形 52" descr="用户">
            <a:extLst>
              <a:ext uri="{FF2B5EF4-FFF2-40B4-BE49-F238E27FC236}">
                <a16:creationId xmlns:a16="http://schemas.microsoft.com/office/drawing/2014/main" id="{0B73BA35-D8BE-4101-B6D2-F23E1D858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0465" y="5253470"/>
            <a:ext cx="720080" cy="720080"/>
          </a:xfrm>
          <a:prstGeom prst="rect">
            <a:avLst/>
          </a:prstGeom>
        </p:spPr>
      </p:pic>
      <p:pic>
        <p:nvPicPr>
          <p:cNvPr id="54" name="图形 53" descr="用户">
            <a:extLst>
              <a:ext uri="{FF2B5EF4-FFF2-40B4-BE49-F238E27FC236}">
                <a16:creationId xmlns:a16="http://schemas.microsoft.com/office/drawing/2014/main" id="{EF4DA3EB-6904-4808-A9EA-892DC4290A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2633" y="5253470"/>
            <a:ext cx="720080" cy="720080"/>
          </a:xfrm>
          <a:prstGeom prst="rect">
            <a:avLst/>
          </a:prstGeom>
        </p:spPr>
      </p:pic>
      <p:pic>
        <p:nvPicPr>
          <p:cNvPr id="55" name="图形 54" descr="用户">
            <a:extLst>
              <a:ext uri="{FF2B5EF4-FFF2-40B4-BE49-F238E27FC236}">
                <a16:creationId xmlns:a16="http://schemas.microsoft.com/office/drawing/2014/main" id="{2F5A4009-3CB0-44BC-A5A0-5E440ACF5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8695" y="5253470"/>
            <a:ext cx="720080" cy="720080"/>
          </a:xfrm>
          <a:prstGeom prst="rect">
            <a:avLst/>
          </a:prstGeom>
        </p:spPr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AC525EF2-5AC5-459F-89BB-257951889D17}"/>
              </a:ext>
            </a:extLst>
          </p:cNvPr>
          <p:cNvGrpSpPr/>
          <p:nvPr/>
        </p:nvGrpSpPr>
        <p:grpSpPr>
          <a:xfrm>
            <a:off x="5050625" y="4964600"/>
            <a:ext cx="648000" cy="648000"/>
            <a:chOff x="4500794" y="4845190"/>
            <a:chExt cx="648000" cy="648000"/>
          </a:xfrm>
        </p:grpSpPr>
        <p:pic>
          <p:nvPicPr>
            <p:cNvPr id="57" name="图形 56" descr="数据库">
              <a:extLst>
                <a:ext uri="{FF2B5EF4-FFF2-40B4-BE49-F238E27FC236}">
                  <a16:creationId xmlns:a16="http://schemas.microsoft.com/office/drawing/2014/main" id="{D129B6D3-FE15-4EE1-B88F-44A7C74F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01B2638D-F434-4EAB-A6D5-CF0F7F46521D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01B2638D-F434-4EAB-A6D5-CF0F7F465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E7103E5-1125-4AFC-B6E7-83B51CED0CE6}"/>
              </a:ext>
            </a:extLst>
          </p:cNvPr>
          <p:cNvGrpSpPr/>
          <p:nvPr/>
        </p:nvGrpSpPr>
        <p:grpSpPr>
          <a:xfrm>
            <a:off x="5061615" y="5574186"/>
            <a:ext cx="662252" cy="651298"/>
            <a:chOff x="5135848" y="4823752"/>
            <a:chExt cx="662252" cy="651298"/>
          </a:xfrm>
        </p:grpSpPr>
        <p:pic>
          <p:nvPicPr>
            <p:cNvPr id="60" name="图形 59" descr="数据库">
              <a:extLst>
                <a:ext uri="{FF2B5EF4-FFF2-40B4-BE49-F238E27FC236}">
                  <a16:creationId xmlns:a16="http://schemas.microsoft.com/office/drawing/2014/main" id="{E63AC62C-E96A-4E2E-8E4E-89CC99D03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9AA2981B-F97C-4F39-B128-1BAD7CA1D236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9AA2981B-F97C-4F39-B128-1BAD7CA1D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E5663FFA-37D2-48F4-9D28-E67C0AC76834}"/>
              </a:ext>
            </a:extLst>
          </p:cNvPr>
          <p:cNvSpPr/>
          <p:nvPr/>
        </p:nvSpPr>
        <p:spPr bwMode="auto">
          <a:xfrm>
            <a:off x="5928937" y="5328426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86E93DB1-A9EB-464D-89CD-A90C3B826C2A}"/>
                  </a:ext>
                </a:extLst>
              </p:cNvPr>
              <p:cNvSpPr txBox="1"/>
              <p:nvPr/>
            </p:nvSpPr>
            <p:spPr>
              <a:xfrm>
                <a:off x="6014629" y="5388840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86E93DB1-A9EB-464D-89CD-A90C3B826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29" y="5388840"/>
                <a:ext cx="531812" cy="4009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C31D64FF-F05B-40CB-81DF-E67748D189F6}"/>
              </a:ext>
            </a:extLst>
          </p:cNvPr>
          <p:cNvGrpSpPr/>
          <p:nvPr/>
        </p:nvGrpSpPr>
        <p:grpSpPr>
          <a:xfrm>
            <a:off x="6451013" y="5328426"/>
            <a:ext cx="531812" cy="479103"/>
            <a:chOff x="6337258" y="5080878"/>
            <a:chExt cx="531812" cy="479103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1ED62A4-DB16-4548-9EF7-078AE806FB31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6A1B4CF0-E927-4455-AA37-23CC6D774215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85" name="文本框 184">
                  <a:extLst>
                    <a:ext uri="{FF2B5EF4-FFF2-40B4-BE49-F238E27FC236}">
                      <a16:creationId xmlns:a16="http://schemas.microsoft.com/office/drawing/2014/main" id="{7B6335E5-F186-1746-9820-A6D53E403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1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上箭头 208">
            <a:extLst>
              <a:ext uri="{FF2B5EF4-FFF2-40B4-BE49-F238E27FC236}">
                <a16:creationId xmlns:a16="http://schemas.microsoft.com/office/drawing/2014/main" id="{C7269D3D-1DAF-4C15-A764-97DA3D431F55}"/>
              </a:ext>
            </a:extLst>
          </p:cNvPr>
          <p:cNvSpPr/>
          <p:nvPr/>
        </p:nvSpPr>
        <p:spPr bwMode="auto">
          <a:xfrm rot="5400000">
            <a:off x="5585554" y="5485313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005D544-4A05-47B9-A007-25DEE8869680}"/>
              </a:ext>
            </a:extLst>
          </p:cNvPr>
          <p:cNvGrpSpPr/>
          <p:nvPr/>
        </p:nvGrpSpPr>
        <p:grpSpPr>
          <a:xfrm>
            <a:off x="3706725" y="5589312"/>
            <a:ext cx="648000" cy="648000"/>
            <a:chOff x="4500794" y="4845190"/>
            <a:chExt cx="648000" cy="648000"/>
          </a:xfrm>
        </p:grpSpPr>
        <p:pic>
          <p:nvPicPr>
            <p:cNvPr id="69" name="图形 68" descr="数据库">
              <a:extLst>
                <a:ext uri="{FF2B5EF4-FFF2-40B4-BE49-F238E27FC236}">
                  <a16:creationId xmlns:a16="http://schemas.microsoft.com/office/drawing/2014/main" id="{78F12E6A-93AA-442A-8995-C4534BFF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B31B2CF-6A4B-432D-A21B-31814577AF20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12" name="文本框 211">
                  <a:extLst>
                    <a:ext uri="{FF2B5EF4-FFF2-40B4-BE49-F238E27FC236}">
                      <a16:creationId xmlns:a16="http://schemas.microsoft.com/office/drawing/2014/main" id="{1D2F28EF-35C7-5D43-855B-0F3FD669C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487B441-1EFA-423A-98D2-45BFEEFBAC75}"/>
              </a:ext>
            </a:extLst>
          </p:cNvPr>
          <p:cNvGrpSpPr/>
          <p:nvPr/>
        </p:nvGrpSpPr>
        <p:grpSpPr>
          <a:xfrm>
            <a:off x="3702735" y="4964600"/>
            <a:ext cx="651298" cy="651298"/>
            <a:chOff x="5135848" y="4823752"/>
            <a:chExt cx="651298" cy="651298"/>
          </a:xfrm>
        </p:grpSpPr>
        <p:pic>
          <p:nvPicPr>
            <p:cNvPr id="72" name="图形 71" descr="数据库">
              <a:extLst>
                <a:ext uri="{FF2B5EF4-FFF2-40B4-BE49-F238E27FC236}">
                  <a16:creationId xmlns:a16="http://schemas.microsoft.com/office/drawing/2014/main" id="{1ADA5DC2-4E96-4D08-9A06-06D3A6E66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A9BAFF66-F20A-437C-9213-0320C843C8E5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7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17" name="文本框 216">
                  <a:extLst>
                    <a:ext uri="{FF2B5EF4-FFF2-40B4-BE49-F238E27FC236}">
                      <a16:creationId xmlns:a16="http://schemas.microsoft.com/office/drawing/2014/main" id="{62F3A297-E5BF-B348-83CC-E60C35E85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7775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3A67620B-4B4B-4655-BC4F-037FB53F3942}"/>
              </a:ext>
            </a:extLst>
          </p:cNvPr>
          <p:cNvGrpSpPr/>
          <p:nvPr/>
        </p:nvGrpSpPr>
        <p:grpSpPr>
          <a:xfrm>
            <a:off x="2203426" y="5579975"/>
            <a:ext cx="648000" cy="648000"/>
            <a:chOff x="4500794" y="4845190"/>
            <a:chExt cx="648000" cy="648000"/>
          </a:xfrm>
        </p:grpSpPr>
        <p:pic>
          <p:nvPicPr>
            <p:cNvPr id="75" name="图形 74" descr="数据库">
              <a:extLst>
                <a:ext uri="{FF2B5EF4-FFF2-40B4-BE49-F238E27FC236}">
                  <a16:creationId xmlns:a16="http://schemas.microsoft.com/office/drawing/2014/main" id="{26647E9E-7730-42F5-9776-A7B54C59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825F01FF-9B2C-4CB3-829D-A10384D6C55C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38206EF2-BC63-0A4F-B683-D76EDFEA1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E62FF9D-12B9-4061-A3A7-12CBFFD63514}"/>
              </a:ext>
            </a:extLst>
          </p:cNvPr>
          <p:cNvGrpSpPr/>
          <p:nvPr/>
        </p:nvGrpSpPr>
        <p:grpSpPr>
          <a:xfrm>
            <a:off x="2199436" y="4955263"/>
            <a:ext cx="651298" cy="651298"/>
            <a:chOff x="5135848" y="4823752"/>
            <a:chExt cx="651298" cy="651298"/>
          </a:xfrm>
        </p:grpSpPr>
        <p:pic>
          <p:nvPicPr>
            <p:cNvPr id="78" name="图形 77" descr="数据库">
              <a:extLst>
                <a:ext uri="{FF2B5EF4-FFF2-40B4-BE49-F238E27FC236}">
                  <a16:creationId xmlns:a16="http://schemas.microsoft.com/office/drawing/2014/main" id="{C44EE2C4-DC4C-4A87-A117-63211FDCB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7C0EB11D-018E-4C96-9E91-4BCBFBA56644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3" name="文本框 222">
                  <a:extLst>
                    <a:ext uri="{FF2B5EF4-FFF2-40B4-BE49-F238E27FC236}">
                      <a16:creationId xmlns:a16="http://schemas.microsoft.com/office/drawing/2014/main" id="{B2C79DE5-55EF-DD4F-A28B-11C1306241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0" name="肘形连接符 223">
            <a:extLst>
              <a:ext uri="{FF2B5EF4-FFF2-40B4-BE49-F238E27FC236}">
                <a16:creationId xmlns:a16="http://schemas.microsoft.com/office/drawing/2014/main" id="{710B5D11-A7D0-4B52-BAD2-1C407AB8D6BC}"/>
              </a:ext>
            </a:extLst>
          </p:cNvPr>
          <p:cNvCxnSpPr>
            <a:cxnSpLocks/>
            <a:stCxn id="57" idx="0"/>
            <a:endCxn id="72" idx="0"/>
          </p:cNvCxnSpPr>
          <p:nvPr/>
        </p:nvCxnSpPr>
        <p:spPr bwMode="auto">
          <a:xfrm rot="16200000" flipV="1">
            <a:off x="4701505" y="4291479"/>
            <a:ext cx="12700" cy="1346241"/>
          </a:xfrm>
          <a:prstGeom prst="bentConnector3">
            <a:avLst>
              <a:gd name="adj1" fmla="val 688586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BEA9222-E626-438F-8261-AA0F89AA2F13}"/>
              </a:ext>
            </a:extLst>
          </p:cNvPr>
          <p:cNvGrpSpPr/>
          <p:nvPr/>
        </p:nvGrpSpPr>
        <p:grpSpPr>
          <a:xfrm>
            <a:off x="4285545" y="4048379"/>
            <a:ext cx="293290" cy="112706"/>
            <a:chOff x="755576" y="2924944"/>
            <a:chExt cx="792088" cy="288032"/>
          </a:xfrm>
        </p:grpSpPr>
        <p:cxnSp>
          <p:nvCxnSpPr>
            <p:cNvPr id="82" name="直接连接符 50">
              <a:extLst>
                <a:ext uri="{FF2B5EF4-FFF2-40B4-BE49-F238E27FC236}">
                  <a16:creationId xmlns:a16="http://schemas.microsoft.com/office/drawing/2014/main" id="{081CA95A-CADE-4C35-99C3-C7394283E762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51">
              <a:extLst>
                <a:ext uri="{FF2B5EF4-FFF2-40B4-BE49-F238E27FC236}">
                  <a16:creationId xmlns:a16="http://schemas.microsoft.com/office/drawing/2014/main" id="{1B99ED4F-4254-4E59-92FB-27080EAA6A84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线连接符 230">
            <a:extLst>
              <a:ext uri="{FF2B5EF4-FFF2-40B4-BE49-F238E27FC236}">
                <a16:creationId xmlns:a16="http://schemas.microsoft.com/office/drawing/2014/main" id="{33B6EB8F-DCDC-46A8-B19A-4F6201CC6849}"/>
              </a:ext>
            </a:extLst>
          </p:cNvPr>
          <p:cNvCxnSpPr>
            <a:cxnSpLocks/>
            <a:stCxn id="52" idx="1"/>
          </p:cNvCxnSpPr>
          <p:nvPr/>
        </p:nvCxnSpPr>
        <p:spPr bwMode="auto">
          <a:xfrm flipH="1">
            <a:off x="5382206" y="4373292"/>
            <a:ext cx="505879" cy="0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40629A90-2F08-4978-A225-BE232806365B}"/>
              </a:ext>
            </a:extLst>
          </p:cNvPr>
          <p:cNvSpPr/>
          <p:nvPr/>
        </p:nvSpPr>
        <p:spPr bwMode="auto">
          <a:xfrm>
            <a:off x="4083475" y="4420203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21890481-D6C1-4828-93A2-14867E0A0FEF}"/>
                  </a:ext>
                </a:extLst>
              </p:cNvPr>
              <p:cNvSpPr txBox="1"/>
              <p:nvPr/>
            </p:nvSpPr>
            <p:spPr>
              <a:xfrm>
                <a:off x="4169167" y="4480617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21890481-D6C1-4828-93A2-14867E0A0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67" y="4480617"/>
                <a:ext cx="531812" cy="40094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上箭头 234">
            <a:extLst>
              <a:ext uri="{FF2B5EF4-FFF2-40B4-BE49-F238E27FC236}">
                <a16:creationId xmlns:a16="http://schemas.microsoft.com/office/drawing/2014/main" id="{A0AC7902-8979-4552-BF45-B7ACBB34F914}"/>
              </a:ext>
            </a:extLst>
          </p:cNvPr>
          <p:cNvSpPr/>
          <p:nvPr/>
        </p:nvSpPr>
        <p:spPr bwMode="auto">
          <a:xfrm rot="10800000">
            <a:off x="4250633" y="417775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88" name="肘形连接符 235">
            <a:extLst>
              <a:ext uri="{FF2B5EF4-FFF2-40B4-BE49-F238E27FC236}">
                <a16:creationId xmlns:a16="http://schemas.microsoft.com/office/drawing/2014/main" id="{266B4463-D101-4A07-9B2A-DFB1302D43AB}"/>
              </a:ext>
            </a:extLst>
          </p:cNvPr>
          <p:cNvCxnSpPr>
            <a:cxnSpLocks/>
            <a:stCxn id="57" idx="0"/>
            <a:endCxn id="78" idx="0"/>
          </p:cNvCxnSpPr>
          <p:nvPr/>
        </p:nvCxnSpPr>
        <p:spPr bwMode="auto">
          <a:xfrm rot="16200000" flipV="1">
            <a:off x="3945187" y="3535162"/>
            <a:ext cx="9337" cy="2849540"/>
          </a:xfrm>
          <a:prstGeom prst="bentConnector3">
            <a:avLst>
              <a:gd name="adj1" fmla="val 1112391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F0FB7365-D205-4EA5-97C9-F120F4B25704}"/>
              </a:ext>
            </a:extLst>
          </p:cNvPr>
          <p:cNvGrpSpPr/>
          <p:nvPr/>
        </p:nvGrpSpPr>
        <p:grpSpPr>
          <a:xfrm>
            <a:off x="2841747" y="3872171"/>
            <a:ext cx="293290" cy="112706"/>
            <a:chOff x="755576" y="2924944"/>
            <a:chExt cx="792088" cy="288032"/>
          </a:xfrm>
        </p:grpSpPr>
        <p:cxnSp>
          <p:nvCxnSpPr>
            <p:cNvPr id="90" name="直接连接符 50">
              <a:extLst>
                <a:ext uri="{FF2B5EF4-FFF2-40B4-BE49-F238E27FC236}">
                  <a16:creationId xmlns:a16="http://schemas.microsoft.com/office/drawing/2014/main" id="{74819908-7358-4600-AE59-5824535FEDA2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51">
              <a:extLst>
                <a:ext uri="{FF2B5EF4-FFF2-40B4-BE49-F238E27FC236}">
                  <a16:creationId xmlns:a16="http://schemas.microsoft.com/office/drawing/2014/main" id="{53932108-3B16-4801-A625-EA29C4CA34AF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01EA17BD-DA53-4596-81CD-88E41C8A8B21}"/>
              </a:ext>
            </a:extLst>
          </p:cNvPr>
          <p:cNvSpPr/>
          <p:nvPr/>
        </p:nvSpPr>
        <p:spPr bwMode="auto">
          <a:xfrm>
            <a:off x="2656857" y="4225682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B7528C1-D365-4233-A832-A267A788901E}"/>
                  </a:ext>
                </a:extLst>
              </p:cNvPr>
              <p:cNvSpPr txBox="1"/>
              <p:nvPr/>
            </p:nvSpPr>
            <p:spPr>
              <a:xfrm>
                <a:off x="2742549" y="4286096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B7528C1-D365-4233-A832-A267A7889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49" y="4286096"/>
                <a:ext cx="531812" cy="4009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上箭头 247">
            <a:extLst>
              <a:ext uri="{FF2B5EF4-FFF2-40B4-BE49-F238E27FC236}">
                <a16:creationId xmlns:a16="http://schemas.microsoft.com/office/drawing/2014/main" id="{F9398FFC-4C0D-4D41-87E4-DB0EABDF7F48}"/>
              </a:ext>
            </a:extLst>
          </p:cNvPr>
          <p:cNvSpPr/>
          <p:nvPr/>
        </p:nvSpPr>
        <p:spPr bwMode="auto">
          <a:xfrm rot="10800000">
            <a:off x="2824015" y="3983238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30A9FA1-1B8A-4FEB-A71F-CA264E23D4B8}"/>
              </a:ext>
            </a:extLst>
          </p:cNvPr>
          <p:cNvSpPr txBox="1"/>
          <p:nvPr/>
        </p:nvSpPr>
        <p:spPr>
          <a:xfrm>
            <a:off x="4261608" y="55236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0" dirty="0"/>
              <a:t>…</a:t>
            </a:r>
            <a:endParaRPr kumimoji="1" lang="zh-CN" altLang="en-US" sz="2400" b="0" dirty="0"/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4AB10759-03EC-4792-85D1-E0A3A3FF9B58}"/>
              </a:ext>
            </a:extLst>
          </p:cNvPr>
          <p:cNvGrpSpPr/>
          <p:nvPr/>
        </p:nvGrpSpPr>
        <p:grpSpPr>
          <a:xfrm>
            <a:off x="6941888" y="3792659"/>
            <a:ext cx="953267" cy="772294"/>
            <a:chOff x="4833333" y="2497082"/>
            <a:chExt cx="953267" cy="772294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48ACE56E-E75A-43A6-823A-2DE132265F1B}"/>
                </a:ext>
              </a:extLst>
            </p:cNvPr>
            <p:cNvSpPr txBox="1"/>
            <p:nvPr/>
          </p:nvSpPr>
          <p:spPr>
            <a:xfrm>
              <a:off x="4833333" y="2869266"/>
              <a:ext cx="953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/>
                <a:t>Model</a:t>
              </a:r>
              <a:endParaRPr kumimoji="1" lang="zh-CN" altLang="en-US" sz="2000" b="0" dirty="0"/>
            </a:p>
          </p:txBody>
        </p:sp>
        <p:pic>
          <p:nvPicPr>
            <p:cNvPr id="98" name="图形 97" descr="大脑">
              <a:extLst>
                <a:ext uri="{FF2B5EF4-FFF2-40B4-BE49-F238E27FC236}">
                  <a16:creationId xmlns:a16="http://schemas.microsoft.com/office/drawing/2014/main" id="{A41FA6B5-E845-47CC-B2FD-26866343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61850" y="2497082"/>
              <a:ext cx="543058" cy="543058"/>
            </a:xfrm>
            <a:prstGeom prst="rect">
              <a:avLst/>
            </a:prstGeom>
          </p:spPr>
        </p:pic>
      </p:grpSp>
      <p:sp>
        <p:nvSpPr>
          <p:cNvPr id="99" name="上箭头 252">
            <a:extLst>
              <a:ext uri="{FF2B5EF4-FFF2-40B4-BE49-F238E27FC236}">
                <a16:creationId xmlns:a16="http://schemas.microsoft.com/office/drawing/2014/main" id="{FF260C1E-19C9-4765-A938-8796691D0075}"/>
              </a:ext>
            </a:extLst>
          </p:cNvPr>
          <p:cNvSpPr/>
          <p:nvPr/>
        </p:nvSpPr>
        <p:spPr bwMode="auto">
          <a:xfrm rot="5400000">
            <a:off x="6742952" y="3995912"/>
            <a:ext cx="363117" cy="252412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E3CA9E3-332A-4951-B2D4-687E4988AFA0}"/>
              </a:ext>
            </a:extLst>
          </p:cNvPr>
          <p:cNvGrpSpPr/>
          <p:nvPr/>
        </p:nvGrpSpPr>
        <p:grpSpPr>
          <a:xfrm>
            <a:off x="3178755" y="4234012"/>
            <a:ext cx="531812" cy="479103"/>
            <a:chOff x="6337258" y="5080878"/>
            <a:chExt cx="531812" cy="479103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EAB74CF1-1434-4883-8067-030AE006C4EE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8FDE6DDD-36AD-4E09-BC53-E1B34B1726F8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CF4C7EEE-FA8E-0747-A82F-8EC58BC93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8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7D0AC67-99BA-4705-969D-5F153F8F86C1}"/>
              </a:ext>
            </a:extLst>
          </p:cNvPr>
          <p:cNvGrpSpPr/>
          <p:nvPr/>
        </p:nvGrpSpPr>
        <p:grpSpPr>
          <a:xfrm>
            <a:off x="4602230" y="4426957"/>
            <a:ext cx="531812" cy="479103"/>
            <a:chOff x="6337258" y="5080878"/>
            <a:chExt cx="531812" cy="479103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1B3A4E78-2EBE-4C69-877A-76D7EAFA75C9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7CDA1120-403C-463A-872B-86F653F07DB1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9" name="文本框 258">
                  <a:extLst>
                    <a:ext uri="{FF2B5EF4-FFF2-40B4-BE49-F238E27FC236}">
                      <a16:creationId xmlns:a16="http://schemas.microsoft.com/office/drawing/2014/main" id="{2C39C0AB-7484-7B42-9037-FBDA65C4D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9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6" name="图形 105" descr="文档">
            <a:extLst>
              <a:ext uri="{FF2B5EF4-FFF2-40B4-BE49-F238E27FC236}">
                <a16:creationId xmlns:a16="http://schemas.microsoft.com/office/drawing/2014/main" id="{E8616FE1-D8E5-43F9-86A1-F2898B0338D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61879" y="1809264"/>
            <a:ext cx="810133" cy="810133"/>
          </a:xfrm>
          <a:prstGeom prst="rect">
            <a:avLst/>
          </a:prstGeom>
        </p:spPr>
      </p:pic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AF3AED1D-E8A3-40B5-8AD9-DFFEFB081CB9}"/>
              </a:ext>
            </a:extLst>
          </p:cNvPr>
          <p:cNvGrpSpPr/>
          <p:nvPr/>
        </p:nvGrpSpPr>
        <p:grpSpPr>
          <a:xfrm>
            <a:off x="4370664" y="1973176"/>
            <a:ext cx="3123599" cy="531812"/>
            <a:chOff x="4784088" y="1458517"/>
            <a:chExt cx="3123599" cy="531812"/>
          </a:xfrm>
        </p:grpSpPr>
        <p:pic>
          <p:nvPicPr>
            <p:cNvPr id="108" name="图形 107" descr="帮助">
              <a:extLst>
                <a:ext uri="{FF2B5EF4-FFF2-40B4-BE49-F238E27FC236}">
                  <a16:creationId xmlns:a16="http://schemas.microsoft.com/office/drawing/2014/main" id="{190F732A-0D54-47A8-A741-C4056597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784088" y="1458517"/>
              <a:ext cx="531812" cy="531812"/>
            </a:xfrm>
            <a:prstGeom prst="rect">
              <a:avLst/>
            </a:prstGeom>
          </p:spPr>
        </p:pic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A08694BD-31BF-44D6-8DD5-53F471E7F34B}"/>
                </a:ext>
              </a:extLst>
            </p:cNvPr>
            <p:cNvSpPr txBox="1"/>
            <p:nvPr/>
          </p:nvSpPr>
          <p:spPr>
            <a:xfrm>
              <a:off x="5267221" y="1511838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0" dirty="0">
                  <a:cs typeface="Arial" panose="020B0604020202020204" pitchFamily="34" charset="0"/>
                </a:rPr>
                <a:t>“what is a database?”</a:t>
              </a:r>
              <a:endParaRPr kumimoji="1" lang="zh-CN" altLang="en-US" sz="2000" b="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65018022-5124-4EA9-8022-7A07B6E1CC8F}"/>
              </a:ext>
            </a:extLst>
          </p:cNvPr>
          <p:cNvGrpSpPr/>
          <p:nvPr/>
        </p:nvGrpSpPr>
        <p:grpSpPr>
          <a:xfrm>
            <a:off x="3500820" y="2100346"/>
            <a:ext cx="656841" cy="252412"/>
            <a:chOff x="755576" y="2924944"/>
            <a:chExt cx="792088" cy="288032"/>
          </a:xfrm>
        </p:grpSpPr>
        <p:cxnSp>
          <p:nvCxnSpPr>
            <p:cNvPr id="111" name="直接连接符 50">
              <a:extLst>
                <a:ext uri="{FF2B5EF4-FFF2-40B4-BE49-F238E27FC236}">
                  <a16:creationId xmlns:a16="http://schemas.microsoft.com/office/drawing/2014/main" id="{34CFA763-F008-4C7D-80F1-98CBC2BEEF96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51">
              <a:extLst>
                <a:ext uri="{FF2B5EF4-FFF2-40B4-BE49-F238E27FC236}">
                  <a16:creationId xmlns:a16="http://schemas.microsoft.com/office/drawing/2014/main" id="{25764145-4C9C-4304-B3CB-E115DDF53B2F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上箭头 262">
            <a:extLst>
              <a:ext uri="{FF2B5EF4-FFF2-40B4-BE49-F238E27FC236}">
                <a16:creationId xmlns:a16="http://schemas.microsoft.com/office/drawing/2014/main" id="{97145CFD-0CC2-45A7-A98D-D782AC22DF05}"/>
              </a:ext>
            </a:extLst>
          </p:cNvPr>
          <p:cNvSpPr/>
          <p:nvPr/>
        </p:nvSpPr>
        <p:spPr bwMode="auto">
          <a:xfrm rot="10800000">
            <a:off x="3653606" y="241364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9FE59927-96FE-4585-9DB7-778389572874}"/>
              </a:ext>
            </a:extLst>
          </p:cNvPr>
          <p:cNvSpPr txBox="1"/>
          <p:nvPr/>
        </p:nvSpPr>
        <p:spPr>
          <a:xfrm>
            <a:off x="2474535" y="2820690"/>
            <a:ext cx="1681871" cy="400110"/>
          </a:xfrm>
          <a:prstGeom prst="rect">
            <a:avLst/>
          </a:prstGeom>
          <a:solidFill>
            <a:srgbClr val="FF5349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&lt;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TF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IDF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,…&gt;</a:t>
            </a:r>
            <a:endParaRPr kumimoji="1" lang="zh-CN" altLang="en-US" sz="2000" b="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3DE21D95-8771-4D12-BBF7-052ECC67E878}"/>
              </a:ext>
            </a:extLst>
          </p:cNvPr>
          <p:cNvSpPr txBox="1"/>
          <p:nvPr/>
        </p:nvSpPr>
        <p:spPr>
          <a:xfrm>
            <a:off x="4335160" y="2821396"/>
            <a:ext cx="1398140" cy="400110"/>
          </a:xfrm>
          <a:prstGeom prst="rect">
            <a:avLst/>
          </a:prstGeom>
          <a:solidFill>
            <a:srgbClr val="FFB1AE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Relevance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17" name="TextBox 112">
            <a:extLst>
              <a:ext uri="{FF2B5EF4-FFF2-40B4-BE49-F238E27FC236}">
                <a16:creationId xmlns:a16="http://schemas.microsoft.com/office/drawing/2014/main" id="{C7B06755-E09C-4278-AEED-428A9335E425}"/>
              </a:ext>
            </a:extLst>
          </p:cNvPr>
          <p:cNvSpPr txBox="1"/>
          <p:nvPr/>
        </p:nvSpPr>
        <p:spPr>
          <a:xfrm>
            <a:off x="4432189" y="146107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18" name="TextBox 113">
            <a:extLst>
              <a:ext uri="{FF2B5EF4-FFF2-40B4-BE49-F238E27FC236}">
                <a16:creationId xmlns:a16="http://schemas.microsoft.com/office/drawing/2014/main" id="{6F74ACA5-F409-40F0-9A7A-872FC987F91F}"/>
              </a:ext>
            </a:extLst>
          </p:cNvPr>
          <p:cNvSpPr txBox="1"/>
          <p:nvPr/>
        </p:nvSpPr>
        <p:spPr>
          <a:xfrm>
            <a:off x="1847705" y="1441916"/>
            <a:ext cx="2027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98DBDAF-86C8-4CB5-A856-D63A188536DA}"/>
              </a:ext>
            </a:extLst>
          </p:cNvPr>
          <p:cNvSpPr/>
          <p:nvPr/>
        </p:nvSpPr>
        <p:spPr bwMode="auto">
          <a:xfrm>
            <a:off x="2669531" y="3704620"/>
            <a:ext cx="604966" cy="40011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20" name="直线连接符 7">
            <a:extLst>
              <a:ext uri="{FF2B5EF4-FFF2-40B4-BE49-F238E27FC236}">
                <a16:creationId xmlns:a16="http://schemas.microsoft.com/office/drawing/2014/main" id="{B6DC7C89-2684-4E23-9FC4-3CC6E374173D}"/>
              </a:ext>
            </a:extLst>
          </p:cNvPr>
          <p:cNvCxnSpPr>
            <a:cxnSpLocks/>
            <a:endCxn id="119" idx="1"/>
          </p:cNvCxnSpPr>
          <p:nvPr/>
        </p:nvCxnSpPr>
        <p:spPr bwMode="auto">
          <a:xfrm>
            <a:off x="1780739" y="3362709"/>
            <a:ext cx="888792" cy="541967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线连接符 89">
            <a:extLst>
              <a:ext uri="{FF2B5EF4-FFF2-40B4-BE49-F238E27FC236}">
                <a16:creationId xmlns:a16="http://schemas.microsoft.com/office/drawing/2014/main" id="{791FFCAB-7CBA-4DB3-BF05-0675DAB5133E}"/>
              </a:ext>
            </a:extLst>
          </p:cNvPr>
          <p:cNvCxnSpPr>
            <a:cxnSpLocks/>
            <a:endCxn id="119" idx="3"/>
          </p:cNvCxnSpPr>
          <p:nvPr/>
        </p:nvCxnSpPr>
        <p:spPr bwMode="auto">
          <a:xfrm flipH="1">
            <a:off x="3274497" y="3367241"/>
            <a:ext cx="4338966" cy="537435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7D700D44-11E7-4C10-9EAC-730E955B2519}"/>
              </a:ext>
            </a:extLst>
          </p:cNvPr>
          <p:cNvSpPr txBox="1"/>
          <p:nvPr/>
        </p:nvSpPr>
        <p:spPr>
          <a:xfrm>
            <a:off x="1680465" y="585560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1</a:t>
            </a:r>
            <a:endParaRPr kumimoji="1" lang="zh-CN" altLang="en-US" sz="1600" b="0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50C424A-1FF6-4B52-92C0-8B5ED12C719E}"/>
              </a:ext>
            </a:extLst>
          </p:cNvPr>
          <p:cNvSpPr txBox="1"/>
          <p:nvPr/>
        </p:nvSpPr>
        <p:spPr>
          <a:xfrm>
            <a:off x="3196711" y="583814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2</a:t>
            </a:r>
            <a:endParaRPr kumimoji="1" lang="zh-CN" altLang="en-US" sz="1600" b="0" dirty="0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7B5E66C6-2F77-4646-866D-85227C2CF122}"/>
              </a:ext>
            </a:extLst>
          </p:cNvPr>
          <p:cNvSpPr txBox="1"/>
          <p:nvPr/>
        </p:nvSpPr>
        <p:spPr>
          <a:xfrm>
            <a:off x="4540059" y="583814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n</a:t>
            </a:r>
            <a:endParaRPr kumimoji="1" lang="zh-CN" altLang="en-US" sz="1600" b="0" dirty="0"/>
          </a:p>
        </p:txBody>
      </p:sp>
      <p:sp>
        <p:nvSpPr>
          <p:cNvPr id="126" name="矩形标注 264">
            <a:extLst>
              <a:ext uri="{FF2B5EF4-FFF2-40B4-BE49-F238E27FC236}">
                <a16:creationId xmlns:a16="http://schemas.microsoft.com/office/drawing/2014/main" id="{5B17382A-40D2-4FFF-BAB0-F9085B91DC3B}"/>
              </a:ext>
            </a:extLst>
          </p:cNvPr>
          <p:cNvSpPr/>
          <p:nvPr/>
        </p:nvSpPr>
        <p:spPr bwMode="auto">
          <a:xfrm>
            <a:off x="4748670" y="6383204"/>
            <a:ext cx="1236820" cy="369332"/>
          </a:xfrm>
          <a:prstGeom prst="wedgeRectCallout">
            <a:avLst>
              <a:gd name="adj1" fmla="val -47278"/>
              <a:gd name="adj2" fmla="val -9898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n silos 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27" name="矩形标注 264">
            <a:extLst>
              <a:ext uri="{FF2B5EF4-FFF2-40B4-BE49-F238E27FC236}">
                <a16:creationId xmlns:a16="http://schemas.microsoft.com/office/drawing/2014/main" id="{CEBEB4BF-C2A8-456A-BC12-A6740848A06E}"/>
              </a:ext>
            </a:extLst>
          </p:cNvPr>
          <p:cNvSpPr/>
          <p:nvPr/>
        </p:nvSpPr>
        <p:spPr bwMode="auto">
          <a:xfrm>
            <a:off x="406233" y="4573324"/>
            <a:ext cx="1348678" cy="646331"/>
          </a:xfrm>
          <a:prstGeom prst="wedgeRectCallout">
            <a:avLst>
              <a:gd name="adj1" fmla="val 77481"/>
              <a:gd name="adj2" fmla="val 4286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Set of documents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28" name="矩形标注 264">
            <a:extLst>
              <a:ext uri="{FF2B5EF4-FFF2-40B4-BE49-F238E27FC236}">
                <a16:creationId xmlns:a16="http://schemas.microsoft.com/office/drawing/2014/main" id="{8D332BBF-FEB6-46C2-A37B-25C7FA29F8E8}"/>
              </a:ext>
            </a:extLst>
          </p:cNvPr>
          <p:cNvSpPr/>
          <p:nvPr/>
        </p:nvSpPr>
        <p:spPr bwMode="auto">
          <a:xfrm>
            <a:off x="379811" y="5996968"/>
            <a:ext cx="1348678" cy="646331"/>
          </a:xfrm>
          <a:prstGeom prst="wedgeRectCallout">
            <a:avLst>
              <a:gd name="adj1" fmla="val 83837"/>
              <a:gd name="adj2" fmla="val 12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Set of queries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24A361AD-9101-4E2E-9234-3378CC53C645}"/>
              </a:ext>
            </a:extLst>
          </p:cNvPr>
          <p:cNvSpPr/>
          <p:nvPr/>
        </p:nvSpPr>
        <p:spPr bwMode="auto">
          <a:xfrm>
            <a:off x="5840276" y="5219654"/>
            <a:ext cx="1062174" cy="7538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CBA7C591-6723-42E3-877D-A07F3D454532}"/>
              </a:ext>
            </a:extLst>
          </p:cNvPr>
          <p:cNvSpPr/>
          <p:nvPr/>
        </p:nvSpPr>
        <p:spPr bwMode="auto">
          <a:xfrm>
            <a:off x="2555800" y="4183300"/>
            <a:ext cx="1062174" cy="7538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1" name="矩形标注 264">
            <a:extLst>
              <a:ext uri="{FF2B5EF4-FFF2-40B4-BE49-F238E27FC236}">
                <a16:creationId xmlns:a16="http://schemas.microsoft.com/office/drawing/2014/main" id="{85ED7BAB-7163-4ECF-81E9-01872682C338}"/>
              </a:ext>
            </a:extLst>
          </p:cNvPr>
          <p:cNvSpPr/>
          <p:nvPr/>
        </p:nvSpPr>
        <p:spPr bwMode="auto">
          <a:xfrm>
            <a:off x="7233902" y="5499473"/>
            <a:ext cx="1792623" cy="369332"/>
          </a:xfrm>
          <a:prstGeom prst="wedgeRectCallout">
            <a:avLst>
              <a:gd name="adj1" fmla="val -73462"/>
              <a:gd name="adj2" fmla="val -3192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Local data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32" name="矩形标注 264">
            <a:extLst>
              <a:ext uri="{FF2B5EF4-FFF2-40B4-BE49-F238E27FC236}">
                <a16:creationId xmlns:a16="http://schemas.microsoft.com/office/drawing/2014/main" id="{FDA587EF-F7B2-4357-A649-9B34AD3672B3}"/>
              </a:ext>
            </a:extLst>
          </p:cNvPr>
          <p:cNvSpPr/>
          <p:nvPr/>
        </p:nvSpPr>
        <p:spPr bwMode="auto">
          <a:xfrm>
            <a:off x="71005" y="3688183"/>
            <a:ext cx="2002283" cy="369332"/>
          </a:xfrm>
          <a:prstGeom prst="wedgeRectCallout">
            <a:avLst>
              <a:gd name="adj1" fmla="val 72486"/>
              <a:gd name="adj2" fmla="val 7418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Augmented data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E6E8FA77-7E6C-4FB9-B00F-2B031B650057}"/>
              </a:ext>
            </a:extLst>
          </p:cNvPr>
          <p:cNvSpPr/>
          <p:nvPr/>
        </p:nvSpPr>
        <p:spPr bwMode="auto">
          <a:xfrm>
            <a:off x="5815056" y="2471356"/>
            <a:ext cx="3096409" cy="821577"/>
          </a:xfrm>
          <a:prstGeom prst="roundRect">
            <a:avLst>
              <a:gd name="adj" fmla="val 50000"/>
            </a:avLst>
          </a:prstGeom>
          <a:solidFill>
            <a:srgbClr val="FF2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rPr>
              <a:t>Key step: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bg1"/>
                </a:solidFill>
                <a:latin typeface="Arial" charset="0"/>
                <a:ea typeface="Arial Unicode MS" pitchFamily="50" charset="-127"/>
                <a:cs typeface="Arial Unicode MS" pitchFamily="50" charset="-127"/>
              </a:rPr>
              <a:t>Data generation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9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31" grpId="0" animBg="1"/>
      <p:bldP spid="132" grpId="0" animBg="1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Problem Statement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7"/>
            <a:ext cx="8591550" cy="5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/>
              <a:t>Basic operators in feature generation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13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6BF7321D-8893-44AA-A755-99A6C847D213}"/>
              </a:ext>
            </a:extLst>
          </p:cNvPr>
          <p:cNvSpPr/>
          <p:nvPr/>
        </p:nvSpPr>
        <p:spPr bwMode="auto">
          <a:xfrm>
            <a:off x="1780739" y="1441916"/>
            <a:ext cx="5810032" cy="19253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" name="图形 124" descr="文档">
            <a:extLst>
              <a:ext uri="{FF2B5EF4-FFF2-40B4-BE49-F238E27FC236}">
                <a16:creationId xmlns:a16="http://schemas.microsoft.com/office/drawing/2014/main" id="{B907BB44-21B6-4BF6-BDC2-CD49BF54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1879" y="1809264"/>
            <a:ext cx="810133" cy="810133"/>
          </a:xfrm>
          <a:prstGeom prst="rect">
            <a:avLst/>
          </a:prstGeom>
        </p:spPr>
      </p:pic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BC560CAC-9205-463F-89C3-D72FBB0701CD}"/>
              </a:ext>
            </a:extLst>
          </p:cNvPr>
          <p:cNvGrpSpPr/>
          <p:nvPr/>
        </p:nvGrpSpPr>
        <p:grpSpPr>
          <a:xfrm>
            <a:off x="4370664" y="1973176"/>
            <a:ext cx="3123599" cy="531812"/>
            <a:chOff x="4784088" y="1458517"/>
            <a:chExt cx="3123599" cy="531812"/>
          </a:xfrm>
        </p:grpSpPr>
        <p:pic>
          <p:nvPicPr>
            <p:cNvPr id="136" name="图形 135" descr="帮助">
              <a:extLst>
                <a:ext uri="{FF2B5EF4-FFF2-40B4-BE49-F238E27FC236}">
                  <a16:creationId xmlns:a16="http://schemas.microsoft.com/office/drawing/2014/main" id="{6A04CB44-F506-4B9E-A753-9D8EA9F00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4088" y="1458517"/>
              <a:ext cx="531812" cy="531812"/>
            </a:xfrm>
            <a:prstGeom prst="rect">
              <a:avLst/>
            </a:prstGeom>
          </p:spPr>
        </p:pic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B6E9329F-D196-41AF-97C8-FFED82F330DE}"/>
                </a:ext>
              </a:extLst>
            </p:cNvPr>
            <p:cNvSpPr txBox="1"/>
            <p:nvPr/>
          </p:nvSpPr>
          <p:spPr>
            <a:xfrm>
              <a:off x="5267221" y="1511838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0" dirty="0">
                  <a:cs typeface="Arial" panose="020B0604020202020204" pitchFamily="34" charset="0"/>
                </a:rPr>
                <a:t>“what is a database?”</a:t>
              </a:r>
              <a:endParaRPr kumimoji="1" lang="zh-CN" altLang="en-US" sz="2000" b="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C96480B8-BE16-435C-A985-A02752B6FEFA}"/>
              </a:ext>
            </a:extLst>
          </p:cNvPr>
          <p:cNvGrpSpPr/>
          <p:nvPr/>
        </p:nvGrpSpPr>
        <p:grpSpPr>
          <a:xfrm>
            <a:off x="3500820" y="2100346"/>
            <a:ext cx="656841" cy="252412"/>
            <a:chOff x="755576" y="2924944"/>
            <a:chExt cx="792088" cy="288032"/>
          </a:xfrm>
        </p:grpSpPr>
        <p:cxnSp>
          <p:nvCxnSpPr>
            <p:cNvPr id="139" name="直接连接符 50">
              <a:extLst>
                <a:ext uri="{FF2B5EF4-FFF2-40B4-BE49-F238E27FC236}">
                  <a16:creationId xmlns:a16="http://schemas.microsoft.com/office/drawing/2014/main" id="{A8166191-EBD0-43F8-852D-3458CF3486B7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51">
              <a:extLst>
                <a:ext uri="{FF2B5EF4-FFF2-40B4-BE49-F238E27FC236}">
                  <a16:creationId xmlns:a16="http://schemas.microsoft.com/office/drawing/2014/main" id="{7F32BFA1-D750-40D3-9792-88608D9A66E0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上箭头 262">
            <a:extLst>
              <a:ext uri="{FF2B5EF4-FFF2-40B4-BE49-F238E27FC236}">
                <a16:creationId xmlns:a16="http://schemas.microsoft.com/office/drawing/2014/main" id="{0B026BC1-9F64-4C1D-B9E6-6F4A5361DF78}"/>
              </a:ext>
            </a:extLst>
          </p:cNvPr>
          <p:cNvSpPr/>
          <p:nvPr/>
        </p:nvSpPr>
        <p:spPr bwMode="auto">
          <a:xfrm rot="10800000">
            <a:off x="3653606" y="241364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1E6C4706-E606-4826-BDC5-C62C9B5AB8F7}"/>
              </a:ext>
            </a:extLst>
          </p:cNvPr>
          <p:cNvSpPr txBox="1"/>
          <p:nvPr/>
        </p:nvSpPr>
        <p:spPr>
          <a:xfrm>
            <a:off x="2474535" y="2820690"/>
            <a:ext cx="1681871" cy="400110"/>
          </a:xfrm>
          <a:prstGeom prst="rect">
            <a:avLst/>
          </a:prstGeom>
          <a:solidFill>
            <a:srgbClr val="FF5349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&lt;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TF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IDF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,…&gt;</a:t>
            </a:r>
            <a:endParaRPr kumimoji="1" lang="zh-CN" altLang="en-US" sz="2000" b="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FCBF96DA-F03B-4334-8312-7EA31C80900E}"/>
              </a:ext>
            </a:extLst>
          </p:cNvPr>
          <p:cNvSpPr txBox="1"/>
          <p:nvPr/>
        </p:nvSpPr>
        <p:spPr>
          <a:xfrm>
            <a:off x="4335160" y="2821396"/>
            <a:ext cx="1398140" cy="400110"/>
          </a:xfrm>
          <a:prstGeom prst="rect">
            <a:avLst/>
          </a:prstGeom>
          <a:solidFill>
            <a:srgbClr val="FFB1AE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Relevance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44" name="TextBox 112">
            <a:extLst>
              <a:ext uri="{FF2B5EF4-FFF2-40B4-BE49-F238E27FC236}">
                <a16:creationId xmlns:a16="http://schemas.microsoft.com/office/drawing/2014/main" id="{248670E9-6972-4ABC-A05C-1155D04ACBD3}"/>
              </a:ext>
            </a:extLst>
          </p:cNvPr>
          <p:cNvSpPr txBox="1"/>
          <p:nvPr/>
        </p:nvSpPr>
        <p:spPr>
          <a:xfrm>
            <a:off x="4432189" y="146107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5" name="TextBox 113">
            <a:extLst>
              <a:ext uri="{FF2B5EF4-FFF2-40B4-BE49-F238E27FC236}">
                <a16:creationId xmlns:a16="http://schemas.microsoft.com/office/drawing/2014/main" id="{618513B9-B521-407B-9612-63E491D95025}"/>
              </a:ext>
            </a:extLst>
          </p:cNvPr>
          <p:cNvSpPr txBox="1"/>
          <p:nvPr/>
        </p:nvSpPr>
        <p:spPr>
          <a:xfrm>
            <a:off x="1847705" y="1441916"/>
            <a:ext cx="2027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6" name="矩形: 圆角 145">
            <a:extLst>
              <a:ext uri="{FF2B5EF4-FFF2-40B4-BE49-F238E27FC236}">
                <a16:creationId xmlns:a16="http://schemas.microsoft.com/office/drawing/2014/main" id="{9E7E3220-B2D5-447B-A8C9-B02CE1941332}"/>
              </a:ext>
            </a:extLst>
          </p:cNvPr>
          <p:cNvSpPr/>
          <p:nvPr/>
        </p:nvSpPr>
        <p:spPr bwMode="auto">
          <a:xfrm>
            <a:off x="5815056" y="2471356"/>
            <a:ext cx="3096409" cy="821577"/>
          </a:xfrm>
          <a:prstGeom prst="roundRect">
            <a:avLst>
              <a:gd name="adj" fmla="val 50000"/>
            </a:avLst>
          </a:prstGeom>
          <a:solidFill>
            <a:srgbClr val="FF2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rPr>
              <a:t>Key step: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bg1"/>
                </a:solidFill>
                <a:latin typeface="Arial" charset="0"/>
                <a:ea typeface="Arial Unicode MS" pitchFamily="50" charset="-127"/>
                <a:cs typeface="Arial Unicode MS" pitchFamily="50" charset="-127"/>
              </a:rPr>
              <a:t>Data generation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9ABBA20A-089A-46D5-B8B6-2AED6375A52E}"/>
                  </a:ext>
                </a:extLst>
              </p:cNvPr>
              <p:cNvSpPr txBox="1"/>
              <p:nvPr/>
            </p:nvSpPr>
            <p:spPr>
              <a:xfrm>
                <a:off x="2126857" y="3708205"/>
                <a:ext cx="2907373" cy="674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𝑻</m:t>
                      </m:r>
                      <m:sSub>
                        <m:sSub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9ABBA20A-089A-46D5-B8B6-2AED6375A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57" y="3708205"/>
                <a:ext cx="2907373" cy="674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Box 113">
            <a:extLst>
              <a:ext uri="{FF2B5EF4-FFF2-40B4-BE49-F238E27FC236}">
                <a16:creationId xmlns:a16="http://schemas.microsoft.com/office/drawing/2014/main" id="{92D422C6-1811-41D6-8049-CE24FCED880A}"/>
              </a:ext>
            </a:extLst>
          </p:cNvPr>
          <p:cNvSpPr txBox="1"/>
          <p:nvPr/>
        </p:nvSpPr>
        <p:spPr>
          <a:xfrm>
            <a:off x="212790" y="3845486"/>
            <a:ext cx="2027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Cross party TF: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9" name="上箭头 131">
            <a:extLst>
              <a:ext uri="{FF2B5EF4-FFF2-40B4-BE49-F238E27FC236}">
                <a16:creationId xmlns:a16="http://schemas.microsoft.com/office/drawing/2014/main" id="{A87280E3-6937-43A7-AF71-163D9160E36B}"/>
              </a:ext>
            </a:extLst>
          </p:cNvPr>
          <p:cNvSpPr/>
          <p:nvPr/>
        </p:nvSpPr>
        <p:spPr bwMode="auto">
          <a:xfrm rot="10800000">
            <a:off x="2904717" y="3291207"/>
            <a:ext cx="680919" cy="410388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0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5400000">
            <a:off x="5109495" y="3656962"/>
            <a:ext cx="111228" cy="45670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1" name="上箭头 131">
            <a:extLst>
              <a:ext uri="{FF2B5EF4-FFF2-40B4-BE49-F238E27FC236}">
                <a16:creationId xmlns:a16="http://schemas.microsoft.com/office/drawing/2014/main" id="{2FE6F0F3-B6DA-4336-BC33-FCCE585079A2}"/>
              </a:ext>
            </a:extLst>
          </p:cNvPr>
          <p:cNvSpPr/>
          <p:nvPr/>
        </p:nvSpPr>
        <p:spPr bwMode="auto">
          <a:xfrm rot="5400000">
            <a:off x="5109495" y="3997926"/>
            <a:ext cx="111228" cy="45670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13">
                <a:extLst>
                  <a:ext uri="{FF2B5EF4-FFF2-40B4-BE49-F238E27FC236}">
                    <a16:creationId xmlns:a16="http://schemas.microsoft.com/office/drawing/2014/main" id="{969A6851-C24F-4A07-9B33-32669ED98381}"/>
                  </a:ext>
                </a:extLst>
              </p:cNvPr>
              <p:cNvSpPr txBox="1"/>
              <p:nvPr/>
            </p:nvSpPr>
            <p:spPr>
              <a:xfrm>
                <a:off x="5418267" y="3626439"/>
                <a:ext cx="3617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Times New Roman" pitchFamily="18" charset="0"/>
                  </a:rPr>
                  <a:t>term 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b="0" dirty="0">
                    <a:latin typeface="+mj-lt"/>
                    <a:ea typeface="SimHei" panose="02010609060101010101" pitchFamily="49" charset="-122"/>
                    <a:cs typeface="Times New Roman" pitchFamily="18" charset="0"/>
                  </a:rPr>
                  <a:t> </a:t>
                </a:r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SimHei" panose="02010609060101010101" pitchFamily="49" charset="-122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zh-CN" altLang="en-US" sz="2000" b="0" dirty="0">
                    <a:latin typeface="+mj-lt"/>
                    <a:ea typeface="SimHei" panose="02010609060101010101" pitchFamily="49" charset="-122"/>
                    <a:cs typeface="Times New Roman" pitchFamily="18" charset="0"/>
                  </a:rPr>
                  <a:t> </a:t>
                </a:r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Times New Roman" pitchFamily="18" charset="0"/>
                  </a:rPr>
                  <a:t>: private</a:t>
                </a:r>
                <a:endParaRPr lang="zh-CN" altLang="en-US" sz="2000" b="0" dirty="0">
                  <a:latin typeface="+mj-lt"/>
                  <a:ea typeface="SimHei" panose="02010609060101010101" pitchFamily="49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2" name="TextBox 113">
                <a:extLst>
                  <a:ext uri="{FF2B5EF4-FFF2-40B4-BE49-F238E27FC236}">
                    <a16:creationId xmlns:a16="http://schemas.microsoft.com/office/drawing/2014/main" id="{969A6851-C24F-4A07-9B33-32669ED9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67" y="3626439"/>
                <a:ext cx="3617783" cy="400110"/>
              </a:xfrm>
              <a:prstGeom prst="rect">
                <a:avLst/>
              </a:prstGeom>
              <a:blipFill>
                <a:blip r:embed="rId8"/>
                <a:stretch>
                  <a:fillRect l="-1855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13">
            <a:extLst>
              <a:ext uri="{FF2B5EF4-FFF2-40B4-BE49-F238E27FC236}">
                <a16:creationId xmlns:a16="http://schemas.microsoft.com/office/drawing/2014/main" id="{503A2D4E-301F-4E83-9525-B7886A41334E}"/>
              </a:ext>
            </a:extLst>
          </p:cNvPr>
          <p:cNvSpPr txBox="1"/>
          <p:nvPr/>
        </p:nvSpPr>
        <p:spPr>
          <a:xfrm>
            <a:off x="5418267" y="4026549"/>
            <a:ext cx="3617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length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4" name="TextBox 113">
            <a:extLst>
              <a:ext uri="{FF2B5EF4-FFF2-40B4-BE49-F238E27FC236}">
                <a16:creationId xmlns:a16="http://schemas.microsoft.com/office/drawing/2014/main" id="{BB808846-370D-46AC-BB64-C865C8BB169A}"/>
              </a:ext>
            </a:extLst>
          </p:cNvPr>
          <p:cNvSpPr txBox="1"/>
          <p:nvPr/>
        </p:nvSpPr>
        <p:spPr>
          <a:xfrm>
            <a:off x="212790" y="4653136"/>
            <a:ext cx="224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Cross party IDF: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8678BCBD-99D9-42BE-9225-2321CBB5CFFB}"/>
                  </a:ext>
                </a:extLst>
              </p:cNvPr>
              <p:cNvSpPr txBox="1"/>
              <p:nvPr/>
            </p:nvSpPr>
            <p:spPr>
              <a:xfrm>
                <a:off x="2126856" y="4477618"/>
                <a:ext cx="4677392" cy="781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𝑰𝑫</m:t>
                      </m:r>
                      <m:sSub>
                        <m:sSub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𝐥𝐨𝐠</m:t>
                      </m:r>
                      <m:f>
                        <m:f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zh-CN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zh-CN" altLang="en-US" sz="1800" i="1" smtClean="0">
                                      <a:latin typeface="Cambria Math" panose="02040503050406030204" pitchFamily="18" charset="0"/>
                                    </a:rPr>
                                    <m:t>𝕀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  <m:sSub>
                                    <m:sSubPr>
                                      <m:ctrlPr>
                                        <a:rPr lang="zh-CN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</m:d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8678BCBD-99D9-42BE-9225-2321CBB5C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56" y="4477618"/>
                <a:ext cx="4677392" cy="7818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13">
            <a:extLst>
              <a:ext uri="{FF2B5EF4-FFF2-40B4-BE49-F238E27FC236}">
                <a16:creationId xmlns:a16="http://schemas.microsoft.com/office/drawing/2014/main" id="{B833A796-022E-481E-86FA-4B0BCEC7D4EF}"/>
              </a:ext>
            </a:extLst>
          </p:cNvPr>
          <p:cNvSpPr txBox="1"/>
          <p:nvPr/>
        </p:nvSpPr>
        <p:spPr>
          <a:xfrm>
            <a:off x="212790" y="5455224"/>
            <a:ext cx="248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Cross party BM25: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C833A030-1995-45A3-9760-DE80599CF8C1}"/>
                  </a:ext>
                </a:extLst>
              </p:cNvPr>
              <p:cNvSpPr txBox="1"/>
              <p:nvPr/>
            </p:nvSpPr>
            <p:spPr>
              <a:xfrm>
                <a:off x="2433553" y="5302310"/>
                <a:ext cx="5954871" cy="72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𝑩𝑴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𝑰𝑫</m:t>
                              </m:r>
                              <m:sSub>
                                <m:sSubPr>
                                  <m:ctrlPr>
                                    <a:rPr lang="zh-CN" altLang="zh-CN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  <m:r>
                                <a:rPr lang="en-US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altLang="zh-CN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C833A030-1995-45A3-9760-DE80599CF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553" y="5302310"/>
                <a:ext cx="5954871" cy="72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13">
            <a:extLst>
              <a:ext uri="{FF2B5EF4-FFF2-40B4-BE49-F238E27FC236}">
                <a16:creationId xmlns:a16="http://schemas.microsoft.com/office/drawing/2014/main" id="{282FB634-AB1C-4C3B-AE53-94690C3F99E4}"/>
              </a:ext>
            </a:extLst>
          </p:cNvPr>
          <p:cNvSpPr txBox="1"/>
          <p:nvPr/>
        </p:nvSpPr>
        <p:spPr>
          <a:xfrm>
            <a:off x="232105" y="6124227"/>
            <a:ext cx="516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LMIR, … : can also be represented by TF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60" name="矩形标注 264">
            <a:extLst>
              <a:ext uri="{FF2B5EF4-FFF2-40B4-BE49-F238E27FC236}">
                <a16:creationId xmlns:a16="http://schemas.microsoft.com/office/drawing/2014/main" id="{EA861F2F-95BF-4A6F-A0D1-536B210ACD66}"/>
              </a:ext>
            </a:extLst>
          </p:cNvPr>
          <p:cNvSpPr/>
          <p:nvPr/>
        </p:nvSpPr>
        <p:spPr bwMode="auto">
          <a:xfrm>
            <a:off x="6604930" y="4396707"/>
            <a:ext cx="2453345" cy="646331"/>
          </a:xfrm>
          <a:prstGeom prst="wedgeRectCallout">
            <a:avLst>
              <a:gd name="adj1" fmla="val 16085"/>
              <a:gd name="adj2" fmla="val -89401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solidFill>
                  <a:srgbClr val="FF0000"/>
                </a:solidFill>
                <a:latin typeface="+mj-lt"/>
                <a:ea typeface="SimHei" panose="02010609060101010101" pitchFamily="49" charset="-122"/>
                <a:cs typeface="Arial Unicode MS" pitchFamily="50" charset="-127"/>
              </a:rPr>
              <a:t>Privacy</a:t>
            </a:r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 should be preserved in both side</a:t>
            </a:r>
            <a:endParaRPr lang="zh-CN" altLang="en-US" sz="1800" b="0" dirty="0">
              <a:solidFill>
                <a:srgbClr val="FF0000"/>
              </a:solidFill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28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 animBg="1"/>
      <p:bldP spid="150" grpId="0" animBg="1"/>
      <p:bldP spid="151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Problem Statement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7"/>
            <a:ext cx="8591550" cy="5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/>
              <a:t>Reverse top-K document query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14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6BF7321D-8893-44AA-A755-99A6C847D213}"/>
              </a:ext>
            </a:extLst>
          </p:cNvPr>
          <p:cNvSpPr/>
          <p:nvPr/>
        </p:nvSpPr>
        <p:spPr bwMode="auto">
          <a:xfrm>
            <a:off x="1780739" y="1441916"/>
            <a:ext cx="5810032" cy="19253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" name="图形 124" descr="文档">
            <a:extLst>
              <a:ext uri="{FF2B5EF4-FFF2-40B4-BE49-F238E27FC236}">
                <a16:creationId xmlns:a16="http://schemas.microsoft.com/office/drawing/2014/main" id="{B907BB44-21B6-4BF6-BDC2-CD49BF54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1879" y="1809264"/>
            <a:ext cx="810133" cy="810133"/>
          </a:xfrm>
          <a:prstGeom prst="rect">
            <a:avLst/>
          </a:prstGeom>
        </p:spPr>
      </p:pic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BC560CAC-9205-463F-89C3-D72FBB0701CD}"/>
              </a:ext>
            </a:extLst>
          </p:cNvPr>
          <p:cNvGrpSpPr/>
          <p:nvPr/>
        </p:nvGrpSpPr>
        <p:grpSpPr>
          <a:xfrm>
            <a:off x="4370664" y="1973176"/>
            <a:ext cx="3123599" cy="531812"/>
            <a:chOff x="4784088" y="1458517"/>
            <a:chExt cx="3123599" cy="531812"/>
          </a:xfrm>
        </p:grpSpPr>
        <p:pic>
          <p:nvPicPr>
            <p:cNvPr id="136" name="图形 135" descr="帮助">
              <a:extLst>
                <a:ext uri="{FF2B5EF4-FFF2-40B4-BE49-F238E27FC236}">
                  <a16:creationId xmlns:a16="http://schemas.microsoft.com/office/drawing/2014/main" id="{6A04CB44-F506-4B9E-A753-9D8EA9F00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4088" y="1458517"/>
              <a:ext cx="531812" cy="531812"/>
            </a:xfrm>
            <a:prstGeom prst="rect">
              <a:avLst/>
            </a:prstGeom>
          </p:spPr>
        </p:pic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B6E9329F-D196-41AF-97C8-FFED82F330DE}"/>
                </a:ext>
              </a:extLst>
            </p:cNvPr>
            <p:cNvSpPr txBox="1"/>
            <p:nvPr/>
          </p:nvSpPr>
          <p:spPr>
            <a:xfrm>
              <a:off x="5267221" y="1511838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0" dirty="0">
                  <a:cs typeface="Arial" panose="020B0604020202020204" pitchFamily="34" charset="0"/>
                </a:rPr>
                <a:t>“what is a database?”</a:t>
              </a:r>
              <a:endParaRPr kumimoji="1" lang="zh-CN" altLang="en-US" sz="2000" b="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C96480B8-BE16-435C-A985-A02752B6FEFA}"/>
              </a:ext>
            </a:extLst>
          </p:cNvPr>
          <p:cNvGrpSpPr/>
          <p:nvPr/>
        </p:nvGrpSpPr>
        <p:grpSpPr>
          <a:xfrm>
            <a:off x="3500820" y="2100346"/>
            <a:ext cx="656841" cy="252412"/>
            <a:chOff x="755576" y="2924944"/>
            <a:chExt cx="792088" cy="288032"/>
          </a:xfrm>
        </p:grpSpPr>
        <p:cxnSp>
          <p:nvCxnSpPr>
            <p:cNvPr id="139" name="直接连接符 50">
              <a:extLst>
                <a:ext uri="{FF2B5EF4-FFF2-40B4-BE49-F238E27FC236}">
                  <a16:creationId xmlns:a16="http://schemas.microsoft.com/office/drawing/2014/main" id="{A8166191-EBD0-43F8-852D-3458CF3486B7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51">
              <a:extLst>
                <a:ext uri="{FF2B5EF4-FFF2-40B4-BE49-F238E27FC236}">
                  <a16:creationId xmlns:a16="http://schemas.microsoft.com/office/drawing/2014/main" id="{7F32BFA1-D750-40D3-9792-88608D9A66E0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上箭头 262">
            <a:extLst>
              <a:ext uri="{FF2B5EF4-FFF2-40B4-BE49-F238E27FC236}">
                <a16:creationId xmlns:a16="http://schemas.microsoft.com/office/drawing/2014/main" id="{0B026BC1-9F64-4C1D-B9E6-6F4A5361DF78}"/>
              </a:ext>
            </a:extLst>
          </p:cNvPr>
          <p:cNvSpPr/>
          <p:nvPr/>
        </p:nvSpPr>
        <p:spPr bwMode="auto">
          <a:xfrm rot="10800000">
            <a:off x="3653606" y="241364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1E6C4706-E606-4826-BDC5-C62C9B5AB8F7}"/>
              </a:ext>
            </a:extLst>
          </p:cNvPr>
          <p:cNvSpPr txBox="1"/>
          <p:nvPr/>
        </p:nvSpPr>
        <p:spPr>
          <a:xfrm>
            <a:off x="2474535" y="2820690"/>
            <a:ext cx="1681871" cy="400110"/>
          </a:xfrm>
          <a:prstGeom prst="rect">
            <a:avLst/>
          </a:prstGeom>
          <a:solidFill>
            <a:srgbClr val="FF5349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&lt;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TF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IDF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,…&gt;</a:t>
            </a:r>
            <a:endParaRPr kumimoji="1" lang="zh-CN" altLang="en-US" sz="2000" b="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FCBF96DA-F03B-4334-8312-7EA31C80900E}"/>
              </a:ext>
            </a:extLst>
          </p:cNvPr>
          <p:cNvSpPr txBox="1"/>
          <p:nvPr/>
        </p:nvSpPr>
        <p:spPr>
          <a:xfrm>
            <a:off x="4335160" y="2821396"/>
            <a:ext cx="1398140" cy="400110"/>
          </a:xfrm>
          <a:prstGeom prst="rect">
            <a:avLst/>
          </a:prstGeom>
          <a:solidFill>
            <a:srgbClr val="FFB1AE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Relevance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44" name="TextBox 112">
            <a:extLst>
              <a:ext uri="{FF2B5EF4-FFF2-40B4-BE49-F238E27FC236}">
                <a16:creationId xmlns:a16="http://schemas.microsoft.com/office/drawing/2014/main" id="{248670E9-6972-4ABC-A05C-1155D04ACBD3}"/>
              </a:ext>
            </a:extLst>
          </p:cNvPr>
          <p:cNvSpPr txBox="1"/>
          <p:nvPr/>
        </p:nvSpPr>
        <p:spPr>
          <a:xfrm>
            <a:off x="4432189" y="146107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5" name="TextBox 113">
            <a:extLst>
              <a:ext uri="{FF2B5EF4-FFF2-40B4-BE49-F238E27FC236}">
                <a16:creationId xmlns:a16="http://schemas.microsoft.com/office/drawing/2014/main" id="{618513B9-B521-407B-9612-63E491D95025}"/>
              </a:ext>
            </a:extLst>
          </p:cNvPr>
          <p:cNvSpPr txBox="1"/>
          <p:nvPr/>
        </p:nvSpPr>
        <p:spPr>
          <a:xfrm>
            <a:off x="1847705" y="1441916"/>
            <a:ext cx="2027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6" name="矩形: 圆角 145">
            <a:extLst>
              <a:ext uri="{FF2B5EF4-FFF2-40B4-BE49-F238E27FC236}">
                <a16:creationId xmlns:a16="http://schemas.microsoft.com/office/drawing/2014/main" id="{9E7E3220-B2D5-447B-A8C9-B02CE1941332}"/>
              </a:ext>
            </a:extLst>
          </p:cNvPr>
          <p:cNvSpPr/>
          <p:nvPr/>
        </p:nvSpPr>
        <p:spPr bwMode="auto">
          <a:xfrm>
            <a:off x="5815056" y="2471356"/>
            <a:ext cx="3096409" cy="821577"/>
          </a:xfrm>
          <a:prstGeom prst="roundRect">
            <a:avLst>
              <a:gd name="adj" fmla="val 50000"/>
            </a:avLst>
          </a:prstGeom>
          <a:solidFill>
            <a:srgbClr val="FF2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rPr>
              <a:t>Key step: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bg1"/>
                </a:solidFill>
                <a:latin typeface="Arial" charset="0"/>
                <a:ea typeface="Arial Unicode MS" pitchFamily="50" charset="-127"/>
                <a:cs typeface="Arial Unicode MS" pitchFamily="50" charset="-127"/>
              </a:rPr>
              <a:t>Data generation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上箭头 131">
            <a:extLst>
              <a:ext uri="{FF2B5EF4-FFF2-40B4-BE49-F238E27FC236}">
                <a16:creationId xmlns:a16="http://schemas.microsoft.com/office/drawing/2014/main" id="{416A35C9-A42E-44A3-AC9D-839194C7FC62}"/>
              </a:ext>
            </a:extLst>
          </p:cNvPr>
          <p:cNvSpPr/>
          <p:nvPr/>
        </p:nvSpPr>
        <p:spPr bwMode="auto">
          <a:xfrm rot="10800000">
            <a:off x="4685754" y="3306902"/>
            <a:ext cx="680919" cy="57756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矩形标注 264">
            <a:extLst>
              <a:ext uri="{FF2B5EF4-FFF2-40B4-BE49-F238E27FC236}">
                <a16:creationId xmlns:a16="http://schemas.microsoft.com/office/drawing/2014/main" id="{221E62EF-A2CC-4EA2-BE10-801D6BB36231}"/>
              </a:ext>
            </a:extLst>
          </p:cNvPr>
          <p:cNvSpPr/>
          <p:nvPr/>
        </p:nvSpPr>
        <p:spPr bwMode="auto">
          <a:xfrm>
            <a:off x="1331640" y="3428132"/>
            <a:ext cx="2669106" cy="646331"/>
          </a:xfrm>
          <a:prstGeom prst="wedgeRectCallout">
            <a:avLst>
              <a:gd name="adj1" fmla="val 59627"/>
              <a:gd name="adj2" fmla="val -2160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Positive instances are much more meaningful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pic>
        <p:nvPicPr>
          <p:cNvPr id="34" name="图形 33" descr="用户">
            <a:extLst>
              <a:ext uri="{FF2B5EF4-FFF2-40B4-BE49-F238E27FC236}">
                <a16:creationId xmlns:a16="http://schemas.microsoft.com/office/drawing/2014/main" id="{11294AA3-74EF-4D79-A2E5-1AEE88C63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9810" y="4696004"/>
            <a:ext cx="720080" cy="720080"/>
          </a:xfrm>
          <a:prstGeom prst="rect">
            <a:avLst/>
          </a:prstGeom>
        </p:spPr>
      </p:pic>
      <p:pic>
        <p:nvPicPr>
          <p:cNvPr id="35" name="图形 34" descr="用户">
            <a:extLst>
              <a:ext uri="{FF2B5EF4-FFF2-40B4-BE49-F238E27FC236}">
                <a16:creationId xmlns:a16="http://schemas.microsoft.com/office/drawing/2014/main" id="{4512C0B0-5D15-4082-B0BB-3CD3AD494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7850" y="4696004"/>
            <a:ext cx="720080" cy="720080"/>
          </a:xfrm>
          <a:prstGeom prst="rect">
            <a:avLst/>
          </a:prstGeom>
        </p:spPr>
      </p:pic>
      <p:pic>
        <p:nvPicPr>
          <p:cNvPr id="36" name="图形 35" descr="文档">
            <a:extLst>
              <a:ext uri="{FF2B5EF4-FFF2-40B4-BE49-F238E27FC236}">
                <a16:creationId xmlns:a16="http://schemas.microsoft.com/office/drawing/2014/main" id="{4501E911-6DE2-448C-9D4B-8FF2FC4D85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099" y="4192965"/>
            <a:ext cx="625717" cy="625717"/>
          </a:xfrm>
          <a:prstGeom prst="rect">
            <a:avLst/>
          </a:prstGeom>
        </p:spPr>
      </p:pic>
      <p:pic>
        <p:nvPicPr>
          <p:cNvPr id="39" name="图形 38" descr="文档">
            <a:extLst>
              <a:ext uri="{FF2B5EF4-FFF2-40B4-BE49-F238E27FC236}">
                <a16:creationId xmlns:a16="http://schemas.microsoft.com/office/drawing/2014/main" id="{3993D9B8-EA97-450C-8969-71880DDD23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099" y="4815122"/>
            <a:ext cx="625717" cy="625717"/>
          </a:xfrm>
          <a:prstGeom prst="rect">
            <a:avLst/>
          </a:prstGeom>
        </p:spPr>
      </p:pic>
      <p:pic>
        <p:nvPicPr>
          <p:cNvPr id="40" name="图形 39" descr="文档">
            <a:extLst>
              <a:ext uri="{FF2B5EF4-FFF2-40B4-BE49-F238E27FC236}">
                <a16:creationId xmlns:a16="http://schemas.microsoft.com/office/drawing/2014/main" id="{FC395401-6331-4B78-81F2-732285A382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099" y="5437279"/>
            <a:ext cx="625717" cy="625717"/>
          </a:xfrm>
          <a:prstGeom prst="rect">
            <a:avLst/>
          </a:prstGeom>
        </p:spPr>
      </p:pic>
      <p:pic>
        <p:nvPicPr>
          <p:cNvPr id="41" name="图形 40" descr="文档">
            <a:extLst>
              <a:ext uri="{FF2B5EF4-FFF2-40B4-BE49-F238E27FC236}">
                <a16:creationId xmlns:a16="http://schemas.microsoft.com/office/drawing/2014/main" id="{A1862331-D00F-4AEB-9C33-F5F1CB52D4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099" y="6059435"/>
            <a:ext cx="625717" cy="625717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F6E19A74-79AB-48C4-BDD9-6F6B4282E14C}"/>
              </a:ext>
            </a:extLst>
          </p:cNvPr>
          <p:cNvGrpSpPr/>
          <p:nvPr/>
        </p:nvGrpSpPr>
        <p:grpSpPr>
          <a:xfrm>
            <a:off x="5704696" y="5445059"/>
            <a:ext cx="3123599" cy="531812"/>
            <a:chOff x="4784088" y="1458517"/>
            <a:chExt cx="3123599" cy="531812"/>
          </a:xfrm>
        </p:grpSpPr>
        <p:pic>
          <p:nvPicPr>
            <p:cNvPr id="43" name="图形 42" descr="帮助">
              <a:extLst>
                <a:ext uri="{FF2B5EF4-FFF2-40B4-BE49-F238E27FC236}">
                  <a16:creationId xmlns:a16="http://schemas.microsoft.com/office/drawing/2014/main" id="{A600A69A-B70D-41EF-A3DD-D9A8DE8B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4088" y="1458517"/>
              <a:ext cx="531812" cy="531812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5E466DB-12C7-4512-BEA2-CCB6F6B04173}"/>
                </a:ext>
              </a:extLst>
            </p:cNvPr>
            <p:cNvSpPr txBox="1"/>
            <p:nvPr/>
          </p:nvSpPr>
          <p:spPr>
            <a:xfrm>
              <a:off x="5267221" y="1511838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0" dirty="0">
                  <a:cs typeface="Arial" panose="020B0604020202020204" pitchFamily="34" charset="0"/>
                </a:rPr>
                <a:t>“what is a database?”</a:t>
              </a:r>
              <a:endParaRPr kumimoji="1" lang="zh-CN" altLang="en-US" sz="2000" b="0" dirty="0">
                <a:cs typeface="Arial" panose="020B0604020202020204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80C67882-D7EC-43D7-9B3F-0049BCF49DA3}"/>
              </a:ext>
            </a:extLst>
          </p:cNvPr>
          <p:cNvSpPr/>
          <p:nvPr/>
        </p:nvSpPr>
        <p:spPr bwMode="auto">
          <a:xfrm>
            <a:off x="7380312" y="5498380"/>
            <a:ext cx="1080120" cy="4001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6" name="矩形标注 264">
            <a:extLst>
              <a:ext uri="{FF2B5EF4-FFF2-40B4-BE49-F238E27FC236}">
                <a16:creationId xmlns:a16="http://schemas.microsoft.com/office/drawing/2014/main" id="{F9D8DE21-2FF2-4FC2-82BC-7D2F52A300C9}"/>
              </a:ext>
            </a:extLst>
          </p:cNvPr>
          <p:cNvSpPr/>
          <p:nvPr/>
        </p:nvSpPr>
        <p:spPr bwMode="auto">
          <a:xfrm>
            <a:off x="6902450" y="6059435"/>
            <a:ext cx="2009015" cy="369332"/>
          </a:xfrm>
          <a:prstGeom prst="wedgeRectCallout">
            <a:avLst>
              <a:gd name="adj1" fmla="val 8950"/>
              <a:gd name="adj2" fmla="val -7503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A querying term t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3580577-8334-4981-A1C4-7735589B4A38}"/>
              </a:ext>
            </a:extLst>
          </p:cNvPr>
          <p:cNvSpPr txBox="1"/>
          <p:nvPr/>
        </p:nvSpPr>
        <p:spPr>
          <a:xfrm>
            <a:off x="2674988" y="4305524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cs typeface="Arial" panose="020B0604020202020204" pitchFamily="34" charset="0"/>
              </a:rPr>
              <a:t>f(t)=5</a:t>
            </a:r>
            <a:endParaRPr kumimoji="1" lang="zh-CN" altLang="en-US" sz="2000" b="0" dirty="0"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F40DD16-A665-4A98-A952-FAC119C49F5F}"/>
              </a:ext>
            </a:extLst>
          </p:cNvPr>
          <p:cNvSpPr txBox="1"/>
          <p:nvPr/>
        </p:nvSpPr>
        <p:spPr>
          <a:xfrm>
            <a:off x="2674988" y="494241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cs typeface="Arial" panose="020B0604020202020204" pitchFamily="34" charset="0"/>
              </a:rPr>
              <a:t>f(t)=4</a:t>
            </a:r>
            <a:endParaRPr kumimoji="1" lang="zh-CN" altLang="en-US" sz="2000" b="0" dirty="0"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1BB12B8-7955-4050-8340-C6E654029414}"/>
              </a:ext>
            </a:extLst>
          </p:cNvPr>
          <p:cNvSpPr txBox="1"/>
          <p:nvPr/>
        </p:nvSpPr>
        <p:spPr>
          <a:xfrm>
            <a:off x="2674988" y="557931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cs typeface="Arial" panose="020B0604020202020204" pitchFamily="34" charset="0"/>
              </a:rPr>
              <a:t>f(t)=3</a:t>
            </a:r>
            <a:endParaRPr kumimoji="1" lang="zh-CN" altLang="en-US" sz="2000" b="0" dirty="0"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D3EF2B2-3608-4D8E-BFD7-FC215B6C9D03}"/>
              </a:ext>
            </a:extLst>
          </p:cNvPr>
          <p:cNvSpPr txBox="1"/>
          <p:nvPr/>
        </p:nvSpPr>
        <p:spPr>
          <a:xfrm>
            <a:off x="2674988" y="6216204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cs typeface="Arial" panose="020B0604020202020204" pitchFamily="34" charset="0"/>
              </a:rPr>
              <a:t>f(t)=2</a:t>
            </a:r>
            <a:endParaRPr kumimoji="1" lang="zh-CN" altLang="en-US" sz="2000" b="0" dirty="0">
              <a:cs typeface="Arial" panose="020B0604020202020204" pitchFamily="34" charset="0"/>
            </a:endParaRPr>
          </a:p>
        </p:txBody>
      </p:sp>
      <p:sp>
        <p:nvSpPr>
          <p:cNvPr id="51" name="矩形标注 264">
            <a:extLst>
              <a:ext uri="{FF2B5EF4-FFF2-40B4-BE49-F238E27FC236}">
                <a16:creationId xmlns:a16="http://schemas.microsoft.com/office/drawing/2014/main" id="{33876C91-6E24-404F-8AEA-0A9F59874973}"/>
              </a:ext>
            </a:extLst>
          </p:cNvPr>
          <p:cNvSpPr/>
          <p:nvPr/>
        </p:nvSpPr>
        <p:spPr bwMode="auto">
          <a:xfrm>
            <a:off x="4065193" y="3953041"/>
            <a:ext cx="2009015" cy="369332"/>
          </a:xfrm>
          <a:prstGeom prst="wedgeRectCallout">
            <a:avLst>
              <a:gd name="adj1" fmla="val -84450"/>
              <a:gd name="adj2" fmla="val 7196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TC-based metric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F572E6C-210C-4686-A291-4CC51D6A0C3F}"/>
              </a:ext>
            </a:extLst>
          </p:cNvPr>
          <p:cNvSpPr/>
          <p:nvPr/>
        </p:nvSpPr>
        <p:spPr bwMode="auto">
          <a:xfrm>
            <a:off x="2054166" y="4174237"/>
            <a:ext cx="1384437" cy="127082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3" name="矩形标注 264">
            <a:extLst>
              <a:ext uri="{FF2B5EF4-FFF2-40B4-BE49-F238E27FC236}">
                <a16:creationId xmlns:a16="http://schemas.microsoft.com/office/drawing/2014/main" id="{90341C5E-0746-49E1-B65F-A96255F1FB04}"/>
              </a:ext>
            </a:extLst>
          </p:cNvPr>
          <p:cNvSpPr/>
          <p:nvPr/>
        </p:nvSpPr>
        <p:spPr bwMode="auto">
          <a:xfrm>
            <a:off x="3851920" y="4420756"/>
            <a:ext cx="3456384" cy="369332"/>
          </a:xfrm>
          <a:prstGeom prst="wedgeRectCallout">
            <a:avLst>
              <a:gd name="adj1" fmla="val -67382"/>
              <a:gd name="adj2" fmla="val 3844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Reverse top K=2 relevant docs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4" name="上箭头 131">
            <a:extLst>
              <a:ext uri="{FF2B5EF4-FFF2-40B4-BE49-F238E27FC236}">
                <a16:creationId xmlns:a16="http://schemas.microsoft.com/office/drawing/2014/main" id="{7B9C1109-9F5E-4A76-8CBB-1A21C52EC5F6}"/>
              </a:ext>
            </a:extLst>
          </p:cNvPr>
          <p:cNvSpPr/>
          <p:nvPr/>
        </p:nvSpPr>
        <p:spPr bwMode="auto">
          <a:xfrm rot="5400000">
            <a:off x="3569721" y="4954386"/>
            <a:ext cx="397329" cy="57756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C149CD-18D3-41B5-91F5-0633C0B6EDB1}"/>
              </a:ext>
            </a:extLst>
          </p:cNvPr>
          <p:cNvSpPr txBox="1"/>
          <p:nvPr/>
        </p:nvSpPr>
        <p:spPr>
          <a:xfrm>
            <a:off x="4051528" y="5056044"/>
            <a:ext cx="1634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(&lt;5&gt;,1), (&lt;4&gt;,1)</a:t>
            </a:r>
            <a:endParaRPr lang="zh-CN" altLang="en-US" sz="1600" dirty="0">
              <a:latin typeface="+mj-lt"/>
            </a:endParaRPr>
          </a:p>
        </p:txBody>
      </p:sp>
      <p:sp>
        <p:nvSpPr>
          <p:cNvPr id="56" name="矩形标注 264">
            <a:extLst>
              <a:ext uri="{FF2B5EF4-FFF2-40B4-BE49-F238E27FC236}">
                <a16:creationId xmlns:a16="http://schemas.microsoft.com/office/drawing/2014/main" id="{7D21A905-48C3-4204-8185-2D17D8C46C1E}"/>
              </a:ext>
            </a:extLst>
          </p:cNvPr>
          <p:cNvSpPr/>
          <p:nvPr/>
        </p:nvSpPr>
        <p:spPr bwMode="auto">
          <a:xfrm>
            <a:off x="3403100" y="5641958"/>
            <a:ext cx="2205945" cy="369332"/>
          </a:xfrm>
          <a:prstGeom prst="wedgeRectCallout">
            <a:avLst>
              <a:gd name="adj1" fmla="val 8950"/>
              <a:gd name="adj2" fmla="val -1188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2 positive instances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7" name="矩形标注 264">
            <a:extLst>
              <a:ext uri="{FF2B5EF4-FFF2-40B4-BE49-F238E27FC236}">
                <a16:creationId xmlns:a16="http://schemas.microsoft.com/office/drawing/2014/main" id="{3C1B561D-B67D-4350-A574-8135A74C5A25}"/>
              </a:ext>
            </a:extLst>
          </p:cNvPr>
          <p:cNvSpPr/>
          <p:nvPr/>
        </p:nvSpPr>
        <p:spPr bwMode="auto">
          <a:xfrm>
            <a:off x="3397604" y="6165303"/>
            <a:ext cx="2845279" cy="646331"/>
          </a:xfrm>
          <a:prstGeom prst="wedgeRectCallout">
            <a:avLst>
              <a:gd name="adj1" fmla="val 8280"/>
              <a:gd name="adj2" fmla="val -6729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Naïve solutions can be very low in </a:t>
            </a:r>
            <a:r>
              <a:rPr lang="en-US" altLang="zh-CN" sz="1800" b="0" dirty="0">
                <a:solidFill>
                  <a:srgbClr val="FF0000"/>
                </a:solidFill>
                <a:latin typeface="+mj-lt"/>
                <a:ea typeface="SimHei" panose="02010609060101010101" pitchFamily="49" charset="-122"/>
                <a:cs typeface="Arial Unicode MS" pitchFamily="50" charset="-127"/>
              </a:rPr>
              <a:t>efficiency</a:t>
            </a:r>
            <a:endParaRPr lang="zh-CN" altLang="en-US" sz="1800" b="0" dirty="0">
              <a:solidFill>
                <a:srgbClr val="FF0000"/>
              </a:solidFill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8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3" grpId="0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4648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Background and Motivation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Problem Statement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>
                <a:solidFill>
                  <a:srgbClr val="FF0000"/>
                </a:solidFill>
              </a:rPr>
              <a:t>Our Solutions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Experiments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7CC5-BB9E-487E-AFF3-8F5506CF83B5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000502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Privacy-preserving cross-party TF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16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48" name="上箭头 131">
            <a:extLst>
              <a:ext uri="{FF2B5EF4-FFF2-40B4-BE49-F238E27FC236}">
                <a16:creationId xmlns:a16="http://schemas.microsoft.com/office/drawing/2014/main" id="{C9D70E06-7988-457D-9366-D232D1FF372E}"/>
              </a:ext>
            </a:extLst>
          </p:cNvPr>
          <p:cNvSpPr/>
          <p:nvPr/>
        </p:nvSpPr>
        <p:spPr bwMode="auto">
          <a:xfrm rot="10800000">
            <a:off x="1714384" y="2636912"/>
            <a:ext cx="680919" cy="57756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9" name="矩形标注 264">
            <a:extLst>
              <a:ext uri="{FF2B5EF4-FFF2-40B4-BE49-F238E27FC236}">
                <a16:creationId xmlns:a16="http://schemas.microsoft.com/office/drawing/2014/main" id="{1802BA26-3699-47D9-A6A3-7D611BF05E56}"/>
              </a:ext>
            </a:extLst>
          </p:cNvPr>
          <p:cNvSpPr/>
          <p:nvPr/>
        </p:nvSpPr>
        <p:spPr bwMode="auto">
          <a:xfrm>
            <a:off x="467544" y="1628800"/>
            <a:ext cx="3174601" cy="830997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Sketch </a:t>
            </a:r>
          </a:p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construction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0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467544" y="3284281"/>
            <a:ext cx="3174601" cy="830997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Hashing with obfuscation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1" name="上箭头 131">
            <a:extLst>
              <a:ext uri="{FF2B5EF4-FFF2-40B4-BE49-F238E27FC236}">
                <a16:creationId xmlns:a16="http://schemas.microsoft.com/office/drawing/2014/main" id="{F9FBBCE0-D5C4-4531-AE18-E5CBCCD36DE6}"/>
              </a:ext>
            </a:extLst>
          </p:cNvPr>
          <p:cNvSpPr/>
          <p:nvPr/>
        </p:nvSpPr>
        <p:spPr bwMode="auto">
          <a:xfrm rot="10800000">
            <a:off x="1714384" y="4314698"/>
            <a:ext cx="680919" cy="57756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" name="矩形标注 264">
            <a:extLst>
              <a:ext uri="{FF2B5EF4-FFF2-40B4-BE49-F238E27FC236}">
                <a16:creationId xmlns:a16="http://schemas.microsoft.com/office/drawing/2014/main" id="{C02FCB3C-953C-4249-9428-E6A35F01C3EA}"/>
              </a:ext>
            </a:extLst>
          </p:cNvPr>
          <p:cNvSpPr/>
          <p:nvPr/>
        </p:nvSpPr>
        <p:spPr bwMode="auto">
          <a:xfrm>
            <a:off x="467544" y="4962067"/>
            <a:ext cx="3174601" cy="830997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Result</a:t>
            </a:r>
          </a:p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perturbation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974795A-8EA6-4AFB-B2F7-6F7A9A4BA28E}"/>
              </a:ext>
            </a:extLst>
          </p:cNvPr>
          <p:cNvGrpSpPr/>
          <p:nvPr/>
        </p:nvGrpSpPr>
        <p:grpSpPr>
          <a:xfrm>
            <a:off x="5863112" y="1268760"/>
            <a:ext cx="967452" cy="880179"/>
            <a:chOff x="2022447" y="3645024"/>
            <a:chExt cx="967452" cy="880179"/>
          </a:xfrm>
        </p:grpSpPr>
        <p:pic>
          <p:nvPicPr>
            <p:cNvPr id="54" name="图形 53" descr="云">
              <a:extLst>
                <a:ext uri="{FF2B5EF4-FFF2-40B4-BE49-F238E27FC236}">
                  <a16:creationId xmlns:a16="http://schemas.microsoft.com/office/drawing/2014/main" id="{40A5B8A7-76C3-4E27-B685-F1183E0E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0030" y="3645024"/>
              <a:ext cx="714376" cy="714376"/>
            </a:xfrm>
            <a:prstGeom prst="rect">
              <a:avLst/>
            </a:prstGeom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AB7A64B-4B1D-4B82-BFAD-498E89EAE078}"/>
                </a:ext>
              </a:extLst>
            </p:cNvPr>
            <p:cNvSpPr txBox="1"/>
            <p:nvPr/>
          </p:nvSpPr>
          <p:spPr>
            <a:xfrm>
              <a:off x="2022447" y="4125093"/>
              <a:ext cx="967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>
                  <a:latin typeface="+mj-lt"/>
                  <a:ea typeface="SimHei" panose="02010609060101010101" pitchFamily="49" charset="-122"/>
                </a:rPr>
                <a:t>Server</a:t>
              </a:r>
              <a:endParaRPr kumimoji="1" lang="zh-CN" altLang="en-US" sz="2000" b="0" dirty="0">
                <a:latin typeface="+mj-lt"/>
                <a:ea typeface="SimHei" panose="02010609060101010101" pitchFamily="49" charset="-122"/>
              </a:endParaRPr>
            </a:p>
          </p:txBody>
        </p:sp>
      </p:grpSp>
      <p:pic>
        <p:nvPicPr>
          <p:cNvPr id="56" name="图形 55" descr="用户">
            <a:extLst>
              <a:ext uri="{FF2B5EF4-FFF2-40B4-BE49-F238E27FC236}">
                <a16:creationId xmlns:a16="http://schemas.microsoft.com/office/drawing/2014/main" id="{35BEA5B4-ED4F-4021-B3D4-FF6B3A1BF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8650" y="3527038"/>
            <a:ext cx="720080" cy="720080"/>
          </a:xfrm>
          <a:prstGeom prst="rect">
            <a:avLst/>
          </a:prstGeom>
        </p:spPr>
      </p:pic>
      <p:pic>
        <p:nvPicPr>
          <p:cNvPr id="58" name="图形 57" descr="用户">
            <a:extLst>
              <a:ext uri="{FF2B5EF4-FFF2-40B4-BE49-F238E27FC236}">
                <a16:creationId xmlns:a16="http://schemas.microsoft.com/office/drawing/2014/main" id="{96A3DBFD-67B1-40F9-926D-521DD1999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4944" y="3465131"/>
            <a:ext cx="720080" cy="720080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17188A4C-43D3-4DBD-ACDA-ECD74E8BD540}"/>
              </a:ext>
            </a:extLst>
          </p:cNvPr>
          <p:cNvGrpSpPr/>
          <p:nvPr/>
        </p:nvGrpSpPr>
        <p:grpSpPr>
          <a:xfrm>
            <a:off x="4253327" y="4464559"/>
            <a:ext cx="651298" cy="651298"/>
            <a:chOff x="5135848" y="4823752"/>
            <a:chExt cx="651298" cy="651298"/>
          </a:xfrm>
        </p:grpSpPr>
        <p:pic>
          <p:nvPicPr>
            <p:cNvPr id="63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B643A0D-FF5E-4712-849E-0F59B84944E4}"/>
              </a:ext>
            </a:extLst>
          </p:cNvPr>
          <p:cNvGrpSpPr/>
          <p:nvPr/>
        </p:nvGrpSpPr>
        <p:grpSpPr>
          <a:xfrm>
            <a:off x="4756435" y="4477128"/>
            <a:ext cx="648000" cy="648000"/>
            <a:chOff x="4500794" y="4845190"/>
            <a:chExt cx="648000" cy="648000"/>
          </a:xfrm>
        </p:grpSpPr>
        <p:pic>
          <p:nvPicPr>
            <p:cNvPr id="78" name="图形 77" descr="数据库">
              <a:extLst>
                <a:ext uri="{FF2B5EF4-FFF2-40B4-BE49-F238E27FC236}">
                  <a16:creationId xmlns:a16="http://schemas.microsoft.com/office/drawing/2014/main" id="{8B3BBCAD-7F26-4B57-BA20-E2F3BA51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C13F059-22EA-4E8C-9CEB-B3736E889C0C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38206EF2-BC63-0A4F-B683-D76EDFEA1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肘形连接符 223">
            <a:extLst>
              <a:ext uri="{FF2B5EF4-FFF2-40B4-BE49-F238E27FC236}">
                <a16:creationId xmlns:a16="http://schemas.microsoft.com/office/drawing/2014/main" id="{3B4E2999-4DC5-4930-AF05-0BAD55C9DB8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098488" y="2790930"/>
            <a:ext cx="12700" cy="1346241"/>
          </a:xfrm>
          <a:prstGeom prst="bentConnector3">
            <a:avLst>
              <a:gd name="adj1" fmla="val 688586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33C9ACAA-5822-4D11-8124-983E4B7C7E4B}"/>
              </a:ext>
            </a:extLst>
          </p:cNvPr>
          <p:cNvGrpSpPr/>
          <p:nvPr/>
        </p:nvGrpSpPr>
        <p:grpSpPr>
          <a:xfrm>
            <a:off x="6682528" y="2547830"/>
            <a:ext cx="293290" cy="112706"/>
            <a:chOff x="755576" y="2924944"/>
            <a:chExt cx="792088" cy="288032"/>
          </a:xfrm>
        </p:grpSpPr>
        <p:cxnSp>
          <p:nvCxnSpPr>
            <p:cNvPr id="85" name="直接连接符 50">
              <a:extLst>
                <a:ext uri="{FF2B5EF4-FFF2-40B4-BE49-F238E27FC236}">
                  <a16:creationId xmlns:a16="http://schemas.microsoft.com/office/drawing/2014/main" id="{BFC103CD-60C7-4CA2-835F-E9F1F7680544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51">
              <a:extLst>
                <a:ext uri="{FF2B5EF4-FFF2-40B4-BE49-F238E27FC236}">
                  <a16:creationId xmlns:a16="http://schemas.microsoft.com/office/drawing/2014/main" id="{A9F9AFF0-97D5-4964-90E0-1A5CD64385BA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直线连接符 230">
            <a:extLst>
              <a:ext uri="{FF2B5EF4-FFF2-40B4-BE49-F238E27FC236}">
                <a16:creationId xmlns:a16="http://schemas.microsoft.com/office/drawing/2014/main" id="{EC884850-1B73-4BA7-8EA6-3027D9A73219}"/>
              </a:ext>
            </a:extLst>
          </p:cNvPr>
          <p:cNvCxnSpPr>
            <a:cxnSpLocks/>
          </p:cNvCxnSpPr>
          <p:nvPr/>
        </p:nvCxnSpPr>
        <p:spPr bwMode="auto">
          <a:xfrm>
            <a:off x="6309696" y="2106529"/>
            <a:ext cx="0" cy="333482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50BE7A09-B01B-4D3D-ACF1-75E34EBF8831}"/>
              </a:ext>
            </a:extLst>
          </p:cNvPr>
          <p:cNvSpPr/>
          <p:nvPr/>
        </p:nvSpPr>
        <p:spPr bwMode="auto">
          <a:xfrm>
            <a:off x="6480458" y="2919654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BF387D41-54D0-47FA-8F1C-FC8144692C15}"/>
                  </a:ext>
                </a:extLst>
              </p:cNvPr>
              <p:cNvSpPr txBox="1"/>
              <p:nvPr/>
            </p:nvSpPr>
            <p:spPr>
              <a:xfrm>
                <a:off x="6566150" y="2980068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BF387D41-54D0-47FA-8F1C-FC8144692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50" y="2980068"/>
                <a:ext cx="531812" cy="4009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上箭头 234">
            <a:extLst>
              <a:ext uri="{FF2B5EF4-FFF2-40B4-BE49-F238E27FC236}">
                <a16:creationId xmlns:a16="http://schemas.microsoft.com/office/drawing/2014/main" id="{AD8C8545-7368-46EE-A1DE-26084B2F74AA}"/>
              </a:ext>
            </a:extLst>
          </p:cNvPr>
          <p:cNvSpPr/>
          <p:nvPr/>
        </p:nvSpPr>
        <p:spPr bwMode="auto">
          <a:xfrm rot="10800000">
            <a:off x="6647616" y="2677210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91" name="肘形连接符 235">
            <a:extLst>
              <a:ext uri="{FF2B5EF4-FFF2-40B4-BE49-F238E27FC236}">
                <a16:creationId xmlns:a16="http://schemas.microsoft.com/office/drawing/2014/main" id="{9199BA83-537A-4C4A-AEBE-C62ADA177D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342170" y="2034613"/>
            <a:ext cx="9337" cy="2849540"/>
          </a:xfrm>
          <a:prstGeom prst="bentConnector3">
            <a:avLst>
              <a:gd name="adj1" fmla="val 1112391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E404BBC0-26BA-4217-96CE-BC6351FA3409}"/>
              </a:ext>
            </a:extLst>
          </p:cNvPr>
          <p:cNvGrpSpPr/>
          <p:nvPr/>
        </p:nvGrpSpPr>
        <p:grpSpPr>
          <a:xfrm>
            <a:off x="5238730" y="2371622"/>
            <a:ext cx="293290" cy="112706"/>
            <a:chOff x="755576" y="2924944"/>
            <a:chExt cx="792088" cy="288032"/>
          </a:xfrm>
        </p:grpSpPr>
        <p:cxnSp>
          <p:nvCxnSpPr>
            <p:cNvPr id="93" name="直接连接符 50">
              <a:extLst>
                <a:ext uri="{FF2B5EF4-FFF2-40B4-BE49-F238E27FC236}">
                  <a16:creationId xmlns:a16="http://schemas.microsoft.com/office/drawing/2014/main" id="{22E5E8CB-7C48-414D-B363-79F329C9E40A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51">
              <a:extLst>
                <a:ext uri="{FF2B5EF4-FFF2-40B4-BE49-F238E27FC236}">
                  <a16:creationId xmlns:a16="http://schemas.microsoft.com/office/drawing/2014/main" id="{489B7B5F-139C-428B-B1ED-0FA68CD0C70B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23719847-38CE-40AC-BF54-55538E56D75C}"/>
              </a:ext>
            </a:extLst>
          </p:cNvPr>
          <p:cNvSpPr/>
          <p:nvPr/>
        </p:nvSpPr>
        <p:spPr bwMode="auto">
          <a:xfrm>
            <a:off x="5053840" y="2725133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38785DD-869F-40F3-94C9-207F1E0DBD09}"/>
                  </a:ext>
                </a:extLst>
              </p:cNvPr>
              <p:cNvSpPr txBox="1"/>
              <p:nvPr/>
            </p:nvSpPr>
            <p:spPr>
              <a:xfrm>
                <a:off x="5139532" y="2785547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38785DD-869F-40F3-94C9-207F1E0D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32" y="2785547"/>
                <a:ext cx="531812" cy="40094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上箭头 247">
            <a:extLst>
              <a:ext uri="{FF2B5EF4-FFF2-40B4-BE49-F238E27FC236}">
                <a16:creationId xmlns:a16="http://schemas.microsoft.com/office/drawing/2014/main" id="{7A6ABA79-6F7B-4C03-8FD0-370A604E8AF5}"/>
              </a:ext>
            </a:extLst>
          </p:cNvPr>
          <p:cNvSpPr/>
          <p:nvPr/>
        </p:nvSpPr>
        <p:spPr bwMode="auto">
          <a:xfrm rot="10800000">
            <a:off x="5220998" y="248268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15175973-E45F-41E1-9F8F-530C49F85526}"/>
              </a:ext>
            </a:extLst>
          </p:cNvPr>
          <p:cNvSpPr txBox="1"/>
          <p:nvPr/>
        </p:nvSpPr>
        <p:spPr>
          <a:xfrm>
            <a:off x="6656228" y="35459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0" dirty="0"/>
              <a:t>…</a:t>
            </a:r>
            <a:endParaRPr kumimoji="1" lang="zh-CN" altLang="en-US" sz="2400" b="0" dirty="0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FECA762-572E-48EE-945D-35DEECF8F517}"/>
              </a:ext>
            </a:extLst>
          </p:cNvPr>
          <p:cNvGrpSpPr/>
          <p:nvPr/>
        </p:nvGrpSpPr>
        <p:grpSpPr>
          <a:xfrm>
            <a:off x="5575738" y="2733463"/>
            <a:ext cx="531812" cy="479103"/>
            <a:chOff x="6337258" y="5080878"/>
            <a:chExt cx="531812" cy="479103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C43C3DEF-83E7-4E01-978E-4C72824C7348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CF4C7EEE-FA8E-0747-A82F-8EC58BC93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8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C9CB4FD3-25C4-4CDA-B382-F7A3009BA11D}"/>
              </a:ext>
            </a:extLst>
          </p:cNvPr>
          <p:cNvGrpSpPr/>
          <p:nvPr/>
        </p:nvGrpSpPr>
        <p:grpSpPr>
          <a:xfrm>
            <a:off x="6999213" y="2926408"/>
            <a:ext cx="531812" cy="479103"/>
            <a:chOff x="6337258" y="5080878"/>
            <a:chExt cx="531812" cy="479103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439AC7D5-B527-4D8E-9596-6F045D3DF81D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E8D85E00-9014-4F7F-9888-DB6F37DBB269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9" name="文本框 258">
                  <a:extLst>
                    <a:ext uri="{FF2B5EF4-FFF2-40B4-BE49-F238E27FC236}">
                      <a16:creationId xmlns:a16="http://schemas.microsoft.com/office/drawing/2014/main" id="{2C39C0AB-7484-7B42-9037-FBDA65C4D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9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4518650" y="41291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1</a:t>
            </a:r>
            <a:endParaRPr kumimoji="1" lang="zh-CN" altLang="en-US" sz="1600" b="0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50D93E0-3787-4089-9C50-A895DAB60EB7}"/>
              </a:ext>
            </a:extLst>
          </p:cNvPr>
          <p:cNvSpPr txBox="1"/>
          <p:nvPr/>
        </p:nvSpPr>
        <p:spPr>
          <a:xfrm>
            <a:off x="6046356" y="408366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2</a:t>
            </a:r>
            <a:endParaRPr kumimoji="1" lang="zh-CN" altLang="en-US" sz="1600" b="0" dirty="0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493E6CEA-6D89-4BB1-9A58-65C4BA084C28}"/>
              </a:ext>
            </a:extLst>
          </p:cNvPr>
          <p:cNvSpPr txBox="1"/>
          <p:nvPr/>
        </p:nvSpPr>
        <p:spPr>
          <a:xfrm>
            <a:off x="7376308" y="404980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n</a:t>
            </a:r>
            <a:endParaRPr kumimoji="1" lang="zh-CN" altLang="en-US" sz="1600" b="0" dirty="0"/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918B25DA-9223-4817-8B6F-5F9E5CFBB676}"/>
              </a:ext>
            </a:extLst>
          </p:cNvPr>
          <p:cNvGrpSpPr/>
          <p:nvPr/>
        </p:nvGrpSpPr>
        <p:grpSpPr>
          <a:xfrm>
            <a:off x="5793778" y="4435176"/>
            <a:ext cx="651298" cy="651298"/>
            <a:chOff x="5135848" y="4823752"/>
            <a:chExt cx="651298" cy="651298"/>
          </a:xfrm>
        </p:grpSpPr>
        <p:pic>
          <p:nvPicPr>
            <p:cNvPr id="122" name="图形 121" descr="数据库">
              <a:extLst>
                <a:ext uri="{FF2B5EF4-FFF2-40B4-BE49-F238E27FC236}">
                  <a16:creationId xmlns:a16="http://schemas.microsoft.com/office/drawing/2014/main" id="{21AAB9C5-6654-4E0E-93C9-49AFDB4A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A2629938-12A6-4E16-B3D7-5AA4BD57C968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77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A2629938-12A6-4E16-B3D7-5AA4BD57C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7776" cy="400110"/>
                </a:xfrm>
                <a:prstGeom prst="rect">
                  <a:avLst/>
                </a:prstGeom>
                <a:blipFill>
                  <a:blip r:embed="rId3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51AD24D3-3071-438F-89CD-D68EFF88EE50}"/>
              </a:ext>
            </a:extLst>
          </p:cNvPr>
          <p:cNvGrpSpPr/>
          <p:nvPr/>
        </p:nvGrpSpPr>
        <p:grpSpPr>
          <a:xfrm>
            <a:off x="6296886" y="4447745"/>
            <a:ext cx="648000" cy="648000"/>
            <a:chOff x="4500794" y="4845190"/>
            <a:chExt cx="648000" cy="648000"/>
          </a:xfrm>
        </p:grpSpPr>
        <p:pic>
          <p:nvPicPr>
            <p:cNvPr id="125" name="图形 124" descr="数据库">
              <a:extLst>
                <a:ext uri="{FF2B5EF4-FFF2-40B4-BE49-F238E27FC236}">
                  <a16:creationId xmlns:a16="http://schemas.microsoft.com/office/drawing/2014/main" id="{6B611641-AF18-4F35-966C-CBB919E9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blipFill>
                  <a:blip r:embed="rId31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28839363-C03B-47F4-B7CB-25F270093492}"/>
              </a:ext>
            </a:extLst>
          </p:cNvPr>
          <p:cNvGrpSpPr/>
          <p:nvPr/>
        </p:nvGrpSpPr>
        <p:grpSpPr>
          <a:xfrm>
            <a:off x="7245224" y="4375786"/>
            <a:ext cx="662252" cy="651298"/>
            <a:chOff x="5135848" y="4823752"/>
            <a:chExt cx="662252" cy="651298"/>
          </a:xfrm>
        </p:grpSpPr>
        <p:pic>
          <p:nvPicPr>
            <p:cNvPr id="128" name="图形 127" descr="数据库">
              <a:extLst>
                <a:ext uri="{FF2B5EF4-FFF2-40B4-BE49-F238E27FC236}">
                  <a16:creationId xmlns:a16="http://schemas.microsoft.com/office/drawing/2014/main" id="{0089699D-C6D5-4021-9636-B7804D4E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63E0BC01-E6A8-4250-8145-BDEF405F8FA3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63E0BC01-E6A8-4250-8145-BDEF405F8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4F58A9EB-E6AE-42DA-861C-E06C83E02000}"/>
              </a:ext>
            </a:extLst>
          </p:cNvPr>
          <p:cNvGrpSpPr/>
          <p:nvPr/>
        </p:nvGrpSpPr>
        <p:grpSpPr>
          <a:xfrm>
            <a:off x="7748332" y="4388355"/>
            <a:ext cx="648000" cy="648000"/>
            <a:chOff x="4500794" y="4845190"/>
            <a:chExt cx="648000" cy="648000"/>
          </a:xfrm>
        </p:grpSpPr>
        <p:pic>
          <p:nvPicPr>
            <p:cNvPr id="131" name="图形 130" descr="数据库">
              <a:extLst>
                <a:ext uri="{FF2B5EF4-FFF2-40B4-BE49-F238E27FC236}">
                  <a16:creationId xmlns:a16="http://schemas.microsoft.com/office/drawing/2014/main" id="{363530A0-B9E7-4DC8-81F2-1D898424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7FFBD3EA-F2D1-43EC-9892-7291050DC917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7FFBD3EA-F2D1-43EC-9892-7291050DC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blipFill>
                  <a:blip r:embed="rId33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818" name="组合 34817">
            <a:extLst>
              <a:ext uri="{FF2B5EF4-FFF2-40B4-BE49-F238E27FC236}">
                <a16:creationId xmlns:a16="http://schemas.microsoft.com/office/drawing/2014/main" id="{95756C10-DE56-4E41-929B-1DF8C655F575}"/>
              </a:ext>
            </a:extLst>
          </p:cNvPr>
          <p:cNvGrpSpPr/>
          <p:nvPr/>
        </p:nvGrpSpPr>
        <p:grpSpPr>
          <a:xfrm>
            <a:off x="3998083" y="5115857"/>
            <a:ext cx="786279" cy="1061715"/>
            <a:chOff x="3785721" y="5103589"/>
            <a:chExt cx="1041920" cy="1385715"/>
          </a:xfrm>
        </p:grpSpPr>
        <p:pic>
          <p:nvPicPr>
            <p:cNvPr id="34817" name="图片 34816">
              <a:extLst>
                <a:ext uri="{FF2B5EF4-FFF2-40B4-BE49-F238E27FC236}">
                  <a16:creationId xmlns:a16="http://schemas.microsoft.com/office/drawing/2014/main" id="{10D15E61-6A36-4921-887C-8A7B824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285677" y="5103589"/>
              <a:ext cx="541964" cy="648000"/>
            </a:xfrm>
            <a:prstGeom prst="rect">
              <a:avLst/>
            </a:prstGeom>
          </p:spPr>
        </p:pic>
        <p:pic>
          <p:nvPicPr>
            <p:cNvPr id="138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785721" y="5150495"/>
              <a:ext cx="566456" cy="566456"/>
            </a:xfrm>
            <a:prstGeom prst="rect">
              <a:avLst/>
            </a:prstGeom>
          </p:spPr>
        </p:pic>
        <p:pic>
          <p:nvPicPr>
            <p:cNvPr id="139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785721" y="5882076"/>
              <a:ext cx="566456" cy="566456"/>
            </a:xfrm>
            <a:prstGeom prst="rect">
              <a:avLst/>
            </a:prstGeom>
          </p:spPr>
        </p:pic>
        <p:pic>
          <p:nvPicPr>
            <p:cNvPr id="140" name="图片 139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285677" y="5841304"/>
              <a:ext cx="541964" cy="648000"/>
            </a:xfrm>
            <a:prstGeom prst="rect">
              <a:avLst/>
            </a:prstGeom>
          </p:spPr>
        </p:pic>
      </p:grpSp>
      <p:grpSp>
        <p:nvGrpSpPr>
          <p:cNvPr id="34822" name="组合 34821">
            <a:extLst>
              <a:ext uri="{FF2B5EF4-FFF2-40B4-BE49-F238E27FC236}">
                <a16:creationId xmlns:a16="http://schemas.microsoft.com/office/drawing/2014/main" id="{E1797577-5882-4CA8-874D-8571D2153E34}"/>
              </a:ext>
            </a:extLst>
          </p:cNvPr>
          <p:cNvGrpSpPr/>
          <p:nvPr/>
        </p:nvGrpSpPr>
        <p:grpSpPr>
          <a:xfrm>
            <a:off x="5580112" y="5125128"/>
            <a:ext cx="786279" cy="1632314"/>
            <a:chOff x="5629024" y="5125128"/>
            <a:chExt cx="786279" cy="1632314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17EF9DEA-6F55-4E40-B304-B2C89C4CFC7B}"/>
                </a:ext>
              </a:extLst>
            </p:cNvPr>
            <p:cNvGrpSpPr/>
            <p:nvPr/>
          </p:nvGrpSpPr>
          <p:grpSpPr>
            <a:xfrm>
              <a:off x="5629024" y="5125128"/>
              <a:ext cx="786279" cy="1061715"/>
              <a:chOff x="3785721" y="5103589"/>
              <a:chExt cx="1041920" cy="1385715"/>
            </a:xfrm>
          </p:grpSpPr>
          <p:pic>
            <p:nvPicPr>
              <p:cNvPr id="147" name="图片 146">
                <a:extLst>
                  <a:ext uri="{FF2B5EF4-FFF2-40B4-BE49-F238E27FC236}">
                    <a16:creationId xmlns:a16="http://schemas.microsoft.com/office/drawing/2014/main" id="{8EF1E0E4-55CF-42C8-ADB7-06F111DA6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85677" y="5103589"/>
                <a:ext cx="541964" cy="648000"/>
              </a:xfrm>
              <a:prstGeom prst="rect">
                <a:avLst/>
              </a:prstGeom>
            </p:spPr>
          </p:pic>
          <p:pic>
            <p:nvPicPr>
              <p:cNvPr id="148" name="图形 147" descr="文档">
                <a:extLst>
                  <a:ext uri="{FF2B5EF4-FFF2-40B4-BE49-F238E27FC236}">
                    <a16:creationId xmlns:a16="http://schemas.microsoft.com/office/drawing/2014/main" id="{E01DADAC-3301-494F-BFC5-5F4B7DB30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3785721" y="5150495"/>
                <a:ext cx="566456" cy="566456"/>
              </a:xfrm>
              <a:prstGeom prst="rect">
                <a:avLst/>
              </a:prstGeom>
            </p:spPr>
          </p:pic>
          <p:pic>
            <p:nvPicPr>
              <p:cNvPr id="149" name="图形 148" descr="文档">
                <a:extLst>
                  <a:ext uri="{FF2B5EF4-FFF2-40B4-BE49-F238E27FC236}">
                    <a16:creationId xmlns:a16="http://schemas.microsoft.com/office/drawing/2014/main" id="{0D5A5E83-B390-4162-8E7F-B503E80CF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3785721" y="5882076"/>
                <a:ext cx="566456" cy="566456"/>
              </a:xfrm>
              <a:prstGeom prst="rect">
                <a:avLst/>
              </a:prstGeom>
            </p:spPr>
          </p:pic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ECDAFC9A-E7AC-4766-9F33-C53C75295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85677" y="5841304"/>
                <a:ext cx="541964" cy="648000"/>
              </a:xfrm>
              <a:prstGeom prst="rect">
                <a:avLst/>
              </a:prstGeom>
            </p:spPr>
          </p:pic>
        </p:grpSp>
        <p:pic>
          <p:nvPicPr>
            <p:cNvPr id="151" name="图形 150" descr="文档">
              <a:extLst>
                <a:ext uri="{FF2B5EF4-FFF2-40B4-BE49-F238E27FC236}">
                  <a16:creationId xmlns:a16="http://schemas.microsoft.com/office/drawing/2014/main" id="{0CEFA5F5-DBE7-4FC7-BB5C-B8C44D06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629024" y="6292193"/>
              <a:ext cx="427473" cy="434010"/>
            </a:xfrm>
            <a:prstGeom prst="rect">
              <a:avLst/>
            </a:prstGeom>
          </p:spPr>
        </p:pic>
        <p:pic>
          <p:nvPicPr>
            <p:cNvPr id="152" name="图片 151">
              <a:extLst>
                <a:ext uri="{FF2B5EF4-FFF2-40B4-BE49-F238E27FC236}">
                  <a16:creationId xmlns:a16="http://schemas.microsoft.com/office/drawing/2014/main" id="{3E1FAA9C-F6C5-41B6-B888-D96CC063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006313" y="6260954"/>
              <a:ext cx="408990" cy="496488"/>
            </a:xfrm>
            <a:prstGeom prst="rect">
              <a:avLst/>
            </a:prstGeom>
          </p:spPr>
        </p:pic>
      </p:grpSp>
      <p:grpSp>
        <p:nvGrpSpPr>
          <p:cNvPr id="34823" name="组合 34822">
            <a:extLst>
              <a:ext uri="{FF2B5EF4-FFF2-40B4-BE49-F238E27FC236}">
                <a16:creationId xmlns:a16="http://schemas.microsoft.com/office/drawing/2014/main" id="{60123D2C-B8B3-49C4-8FA7-573570D2B8B9}"/>
              </a:ext>
            </a:extLst>
          </p:cNvPr>
          <p:cNvGrpSpPr/>
          <p:nvPr/>
        </p:nvGrpSpPr>
        <p:grpSpPr>
          <a:xfrm>
            <a:off x="7026081" y="5095745"/>
            <a:ext cx="786279" cy="496488"/>
            <a:chOff x="7121197" y="5095745"/>
            <a:chExt cx="786279" cy="496488"/>
          </a:xfrm>
        </p:grpSpPr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0B993B2D-4593-4AFF-9510-0874DE8C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498486" y="5095745"/>
              <a:ext cx="408990" cy="496488"/>
            </a:xfrm>
            <a:prstGeom prst="rect">
              <a:avLst/>
            </a:prstGeom>
          </p:spPr>
        </p:pic>
        <p:pic>
          <p:nvPicPr>
            <p:cNvPr id="154" name="图形 153" descr="文档">
              <a:extLst>
                <a:ext uri="{FF2B5EF4-FFF2-40B4-BE49-F238E27FC236}">
                  <a16:creationId xmlns:a16="http://schemas.microsoft.com/office/drawing/2014/main" id="{5C92567A-CFF5-44E0-9BF3-4A7F2479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7121197" y="5131684"/>
              <a:ext cx="427473" cy="434010"/>
            </a:xfrm>
            <a:prstGeom prst="rect">
              <a:avLst/>
            </a:prstGeom>
          </p:spPr>
        </p:pic>
      </p:grpSp>
      <p:pic>
        <p:nvPicPr>
          <p:cNvPr id="34821" name="图片 34820">
            <a:extLst>
              <a:ext uri="{FF2B5EF4-FFF2-40B4-BE49-F238E27FC236}">
                <a16:creationId xmlns:a16="http://schemas.microsoft.com/office/drawing/2014/main" id="{208B8015-0333-41D3-9129-198C1273255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88759" y="5131684"/>
            <a:ext cx="599236" cy="425458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3B5C8EE8-4356-454F-A9F9-120E4760FAA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366391" y="5108314"/>
            <a:ext cx="599236" cy="425458"/>
          </a:xfrm>
          <a:prstGeom prst="rect">
            <a:avLst/>
          </a:prstGeom>
        </p:spPr>
      </p:pic>
      <p:pic>
        <p:nvPicPr>
          <p:cNvPr id="159" name="图片 158">
            <a:extLst>
              <a:ext uri="{FF2B5EF4-FFF2-40B4-BE49-F238E27FC236}">
                <a16:creationId xmlns:a16="http://schemas.microsoft.com/office/drawing/2014/main" id="{EC888C7E-2852-443D-874F-CFE7CF8C261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355453" y="5690355"/>
            <a:ext cx="599236" cy="425458"/>
          </a:xfrm>
          <a:prstGeom prst="rect">
            <a:avLst/>
          </a:prstGeom>
        </p:spPr>
      </p:pic>
      <p:pic>
        <p:nvPicPr>
          <p:cNvPr id="160" name="图片 159">
            <a:extLst>
              <a:ext uri="{FF2B5EF4-FFF2-40B4-BE49-F238E27FC236}">
                <a16:creationId xmlns:a16="http://schemas.microsoft.com/office/drawing/2014/main" id="{C54608BE-9C47-4E2A-9600-329C33295E7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19538" y="5082493"/>
            <a:ext cx="599236" cy="425458"/>
          </a:xfrm>
          <a:prstGeom prst="rect">
            <a:avLst/>
          </a:prstGeom>
        </p:spPr>
      </p:pic>
      <p:pic>
        <p:nvPicPr>
          <p:cNvPr id="80" name="图形 57" descr="用户">
            <a:extLst>
              <a:ext uri="{FF2B5EF4-FFF2-40B4-BE49-F238E27FC236}">
                <a16:creationId xmlns:a16="http://schemas.microsoft.com/office/drawing/2014/main" id="{96A3DBFD-67B1-40F9-926D-521DD1999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6356" y="34577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Privacy-preserving cross-party TF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17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48" name="上箭头 131">
            <a:extLst>
              <a:ext uri="{FF2B5EF4-FFF2-40B4-BE49-F238E27FC236}">
                <a16:creationId xmlns:a16="http://schemas.microsoft.com/office/drawing/2014/main" id="{C9D70E06-7988-457D-9366-D232D1FF372E}"/>
              </a:ext>
            </a:extLst>
          </p:cNvPr>
          <p:cNvSpPr/>
          <p:nvPr/>
        </p:nvSpPr>
        <p:spPr bwMode="auto">
          <a:xfrm rot="10800000">
            <a:off x="1714384" y="2636912"/>
            <a:ext cx="680919" cy="57756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9" name="矩形标注 264">
            <a:extLst>
              <a:ext uri="{FF2B5EF4-FFF2-40B4-BE49-F238E27FC236}">
                <a16:creationId xmlns:a16="http://schemas.microsoft.com/office/drawing/2014/main" id="{1802BA26-3699-47D9-A6A3-7D611BF05E56}"/>
              </a:ext>
            </a:extLst>
          </p:cNvPr>
          <p:cNvSpPr/>
          <p:nvPr/>
        </p:nvSpPr>
        <p:spPr bwMode="auto">
          <a:xfrm>
            <a:off x="467544" y="1628800"/>
            <a:ext cx="3174601" cy="830997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Sketch </a:t>
            </a:r>
          </a:p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construction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0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467544" y="3284281"/>
            <a:ext cx="3174601" cy="830997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Hashing with obfuscation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51" name="上箭头 131">
            <a:extLst>
              <a:ext uri="{FF2B5EF4-FFF2-40B4-BE49-F238E27FC236}">
                <a16:creationId xmlns:a16="http://schemas.microsoft.com/office/drawing/2014/main" id="{F9FBBCE0-D5C4-4531-AE18-E5CBCCD36DE6}"/>
              </a:ext>
            </a:extLst>
          </p:cNvPr>
          <p:cNvSpPr/>
          <p:nvPr/>
        </p:nvSpPr>
        <p:spPr bwMode="auto">
          <a:xfrm rot="10800000">
            <a:off x="1714384" y="4314698"/>
            <a:ext cx="680919" cy="577566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" name="矩形标注 264">
            <a:extLst>
              <a:ext uri="{FF2B5EF4-FFF2-40B4-BE49-F238E27FC236}">
                <a16:creationId xmlns:a16="http://schemas.microsoft.com/office/drawing/2014/main" id="{C02FCB3C-953C-4249-9428-E6A35F01C3EA}"/>
              </a:ext>
            </a:extLst>
          </p:cNvPr>
          <p:cNvSpPr/>
          <p:nvPr/>
        </p:nvSpPr>
        <p:spPr bwMode="auto">
          <a:xfrm>
            <a:off x="467544" y="4962067"/>
            <a:ext cx="3174601" cy="830997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Result</a:t>
            </a:r>
          </a:p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perturbation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974795A-8EA6-4AFB-B2F7-6F7A9A4BA28E}"/>
              </a:ext>
            </a:extLst>
          </p:cNvPr>
          <p:cNvGrpSpPr/>
          <p:nvPr/>
        </p:nvGrpSpPr>
        <p:grpSpPr>
          <a:xfrm>
            <a:off x="5863112" y="1268760"/>
            <a:ext cx="967452" cy="880179"/>
            <a:chOff x="2022447" y="3645024"/>
            <a:chExt cx="967452" cy="880179"/>
          </a:xfrm>
        </p:grpSpPr>
        <p:pic>
          <p:nvPicPr>
            <p:cNvPr id="54" name="图形 53" descr="云">
              <a:extLst>
                <a:ext uri="{FF2B5EF4-FFF2-40B4-BE49-F238E27FC236}">
                  <a16:creationId xmlns:a16="http://schemas.microsoft.com/office/drawing/2014/main" id="{40A5B8A7-76C3-4E27-B685-F1183E0E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0030" y="3645024"/>
              <a:ext cx="714376" cy="714376"/>
            </a:xfrm>
            <a:prstGeom prst="rect">
              <a:avLst/>
            </a:prstGeom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AB7A64B-4B1D-4B82-BFAD-498E89EAE078}"/>
                </a:ext>
              </a:extLst>
            </p:cNvPr>
            <p:cNvSpPr txBox="1"/>
            <p:nvPr/>
          </p:nvSpPr>
          <p:spPr>
            <a:xfrm>
              <a:off x="2022447" y="4125093"/>
              <a:ext cx="967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>
                  <a:latin typeface="+mj-lt"/>
                  <a:ea typeface="SimHei" panose="02010609060101010101" pitchFamily="49" charset="-122"/>
                </a:rPr>
                <a:t>Server</a:t>
              </a:r>
              <a:endParaRPr kumimoji="1" lang="zh-CN" altLang="en-US" sz="2000" b="0" dirty="0">
                <a:latin typeface="+mj-lt"/>
                <a:ea typeface="SimHei" panose="02010609060101010101" pitchFamily="49" charset="-122"/>
              </a:endParaRPr>
            </a:p>
          </p:txBody>
        </p:sp>
      </p:grpSp>
      <p:pic>
        <p:nvPicPr>
          <p:cNvPr id="56" name="图形 55" descr="用户">
            <a:extLst>
              <a:ext uri="{FF2B5EF4-FFF2-40B4-BE49-F238E27FC236}">
                <a16:creationId xmlns:a16="http://schemas.microsoft.com/office/drawing/2014/main" id="{35BEA5B4-ED4F-4021-B3D4-FF6B3A1BF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8650" y="3527038"/>
            <a:ext cx="720080" cy="720080"/>
          </a:xfrm>
          <a:prstGeom prst="rect">
            <a:avLst/>
          </a:prstGeom>
        </p:spPr>
      </p:pic>
      <p:pic>
        <p:nvPicPr>
          <p:cNvPr id="58" name="图形 57" descr="用户">
            <a:extLst>
              <a:ext uri="{FF2B5EF4-FFF2-40B4-BE49-F238E27FC236}">
                <a16:creationId xmlns:a16="http://schemas.microsoft.com/office/drawing/2014/main" id="{96A3DBFD-67B1-40F9-926D-521DD1999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4944" y="3465131"/>
            <a:ext cx="720080" cy="720080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17188A4C-43D3-4DBD-ACDA-ECD74E8BD540}"/>
              </a:ext>
            </a:extLst>
          </p:cNvPr>
          <p:cNvGrpSpPr/>
          <p:nvPr/>
        </p:nvGrpSpPr>
        <p:grpSpPr>
          <a:xfrm>
            <a:off x="4253327" y="4464559"/>
            <a:ext cx="651298" cy="651298"/>
            <a:chOff x="5135848" y="4823752"/>
            <a:chExt cx="651298" cy="651298"/>
          </a:xfrm>
        </p:grpSpPr>
        <p:pic>
          <p:nvPicPr>
            <p:cNvPr id="63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B643A0D-FF5E-4712-849E-0F59B84944E4}"/>
              </a:ext>
            </a:extLst>
          </p:cNvPr>
          <p:cNvGrpSpPr/>
          <p:nvPr/>
        </p:nvGrpSpPr>
        <p:grpSpPr>
          <a:xfrm>
            <a:off x="4756435" y="4477128"/>
            <a:ext cx="648000" cy="648000"/>
            <a:chOff x="4500794" y="4845190"/>
            <a:chExt cx="648000" cy="648000"/>
          </a:xfrm>
        </p:grpSpPr>
        <p:pic>
          <p:nvPicPr>
            <p:cNvPr id="78" name="图形 77" descr="数据库">
              <a:extLst>
                <a:ext uri="{FF2B5EF4-FFF2-40B4-BE49-F238E27FC236}">
                  <a16:creationId xmlns:a16="http://schemas.microsoft.com/office/drawing/2014/main" id="{8B3BBCAD-7F26-4B57-BA20-E2F3BA51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CC13F059-22EA-4E8C-9CEB-B3736E889C0C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38206EF2-BC63-0A4F-B683-D76EDFEA1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肘形连接符 223">
            <a:extLst>
              <a:ext uri="{FF2B5EF4-FFF2-40B4-BE49-F238E27FC236}">
                <a16:creationId xmlns:a16="http://schemas.microsoft.com/office/drawing/2014/main" id="{3B4E2999-4DC5-4930-AF05-0BAD55C9DB8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098488" y="2790930"/>
            <a:ext cx="12700" cy="1346241"/>
          </a:xfrm>
          <a:prstGeom prst="bentConnector3">
            <a:avLst>
              <a:gd name="adj1" fmla="val 688586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33C9ACAA-5822-4D11-8124-983E4B7C7E4B}"/>
              </a:ext>
            </a:extLst>
          </p:cNvPr>
          <p:cNvGrpSpPr/>
          <p:nvPr/>
        </p:nvGrpSpPr>
        <p:grpSpPr>
          <a:xfrm>
            <a:off x="6682528" y="2547830"/>
            <a:ext cx="293290" cy="112706"/>
            <a:chOff x="755576" y="2924944"/>
            <a:chExt cx="792088" cy="288032"/>
          </a:xfrm>
        </p:grpSpPr>
        <p:cxnSp>
          <p:nvCxnSpPr>
            <p:cNvPr id="85" name="直接连接符 50">
              <a:extLst>
                <a:ext uri="{FF2B5EF4-FFF2-40B4-BE49-F238E27FC236}">
                  <a16:creationId xmlns:a16="http://schemas.microsoft.com/office/drawing/2014/main" id="{BFC103CD-60C7-4CA2-835F-E9F1F7680544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51">
              <a:extLst>
                <a:ext uri="{FF2B5EF4-FFF2-40B4-BE49-F238E27FC236}">
                  <a16:creationId xmlns:a16="http://schemas.microsoft.com/office/drawing/2014/main" id="{A9F9AFF0-97D5-4964-90E0-1A5CD64385BA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直线连接符 230">
            <a:extLst>
              <a:ext uri="{FF2B5EF4-FFF2-40B4-BE49-F238E27FC236}">
                <a16:creationId xmlns:a16="http://schemas.microsoft.com/office/drawing/2014/main" id="{EC884850-1B73-4BA7-8EA6-3027D9A73219}"/>
              </a:ext>
            </a:extLst>
          </p:cNvPr>
          <p:cNvCxnSpPr>
            <a:cxnSpLocks/>
          </p:cNvCxnSpPr>
          <p:nvPr/>
        </p:nvCxnSpPr>
        <p:spPr bwMode="auto">
          <a:xfrm>
            <a:off x="6309696" y="2106529"/>
            <a:ext cx="0" cy="333482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50BE7A09-B01B-4D3D-ACF1-75E34EBF8831}"/>
              </a:ext>
            </a:extLst>
          </p:cNvPr>
          <p:cNvSpPr/>
          <p:nvPr/>
        </p:nvSpPr>
        <p:spPr bwMode="auto">
          <a:xfrm>
            <a:off x="6480458" y="2919654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BF387D41-54D0-47FA-8F1C-FC8144692C15}"/>
                  </a:ext>
                </a:extLst>
              </p:cNvPr>
              <p:cNvSpPr txBox="1"/>
              <p:nvPr/>
            </p:nvSpPr>
            <p:spPr>
              <a:xfrm>
                <a:off x="6566150" y="2980068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BF387D41-54D0-47FA-8F1C-FC8144692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50" y="2980068"/>
                <a:ext cx="531812" cy="40094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上箭头 234">
            <a:extLst>
              <a:ext uri="{FF2B5EF4-FFF2-40B4-BE49-F238E27FC236}">
                <a16:creationId xmlns:a16="http://schemas.microsoft.com/office/drawing/2014/main" id="{AD8C8545-7368-46EE-A1DE-26084B2F74AA}"/>
              </a:ext>
            </a:extLst>
          </p:cNvPr>
          <p:cNvSpPr/>
          <p:nvPr/>
        </p:nvSpPr>
        <p:spPr bwMode="auto">
          <a:xfrm rot="10800000">
            <a:off x="6647616" y="2677210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91" name="肘形连接符 235">
            <a:extLst>
              <a:ext uri="{FF2B5EF4-FFF2-40B4-BE49-F238E27FC236}">
                <a16:creationId xmlns:a16="http://schemas.microsoft.com/office/drawing/2014/main" id="{9199BA83-537A-4C4A-AEBE-C62ADA177D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342170" y="2034613"/>
            <a:ext cx="9337" cy="2849540"/>
          </a:xfrm>
          <a:prstGeom prst="bentConnector3">
            <a:avLst>
              <a:gd name="adj1" fmla="val 1112391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E404BBC0-26BA-4217-96CE-BC6351FA3409}"/>
              </a:ext>
            </a:extLst>
          </p:cNvPr>
          <p:cNvGrpSpPr/>
          <p:nvPr/>
        </p:nvGrpSpPr>
        <p:grpSpPr>
          <a:xfrm>
            <a:off x="5238730" y="2371622"/>
            <a:ext cx="293290" cy="112706"/>
            <a:chOff x="755576" y="2924944"/>
            <a:chExt cx="792088" cy="288032"/>
          </a:xfrm>
        </p:grpSpPr>
        <p:cxnSp>
          <p:nvCxnSpPr>
            <p:cNvPr id="93" name="直接连接符 50">
              <a:extLst>
                <a:ext uri="{FF2B5EF4-FFF2-40B4-BE49-F238E27FC236}">
                  <a16:creationId xmlns:a16="http://schemas.microsoft.com/office/drawing/2014/main" id="{22E5E8CB-7C48-414D-B363-79F329C9E40A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51">
              <a:extLst>
                <a:ext uri="{FF2B5EF4-FFF2-40B4-BE49-F238E27FC236}">
                  <a16:creationId xmlns:a16="http://schemas.microsoft.com/office/drawing/2014/main" id="{489B7B5F-139C-428B-B1ED-0FA68CD0C70B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23719847-38CE-40AC-BF54-55538E56D75C}"/>
              </a:ext>
            </a:extLst>
          </p:cNvPr>
          <p:cNvSpPr/>
          <p:nvPr/>
        </p:nvSpPr>
        <p:spPr bwMode="auto">
          <a:xfrm>
            <a:off x="5053840" y="2725133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38785DD-869F-40F3-94C9-207F1E0DBD09}"/>
                  </a:ext>
                </a:extLst>
              </p:cNvPr>
              <p:cNvSpPr txBox="1"/>
              <p:nvPr/>
            </p:nvSpPr>
            <p:spPr>
              <a:xfrm>
                <a:off x="5139532" y="2785547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38785DD-869F-40F3-94C9-207F1E0D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32" y="2785547"/>
                <a:ext cx="531812" cy="40094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上箭头 247">
            <a:extLst>
              <a:ext uri="{FF2B5EF4-FFF2-40B4-BE49-F238E27FC236}">
                <a16:creationId xmlns:a16="http://schemas.microsoft.com/office/drawing/2014/main" id="{7A6ABA79-6F7B-4C03-8FD0-370A604E8AF5}"/>
              </a:ext>
            </a:extLst>
          </p:cNvPr>
          <p:cNvSpPr/>
          <p:nvPr/>
        </p:nvSpPr>
        <p:spPr bwMode="auto">
          <a:xfrm rot="10800000">
            <a:off x="5220998" y="248268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15175973-E45F-41E1-9F8F-530C49F85526}"/>
              </a:ext>
            </a:extLst>
          </p:cNvPr>
          <p:cNvSpPr txBox="1"/>
          <p:nvPr/>
        </p:nvSpPr>
        <p:spPr>
          <a:xfrm>
            <a:off x="6656228" y="35459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0" dirty="0"/>
              <a:t>…</a:t>
            </a:r>
            <a:endParaRPr kumimoji="1" lang="zh-CN" altLang="en-US" sz="2400" b="0" dirty="0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FECA762-572E-48EE-945D-35DEECF8F517}"/>
              </a:ext>
            </a:extLst>
          </p:cNvPr>
          <p:cNvGrpSpPr/>
          <p:nvPr/>
        </p:nvGrpSpPr>
        <p:grpSpPr>
          <a:xfrm>
            <a:off x="5575738" y="2733463"/>
            <a:ext cx="531812" cy="479103"/>
            <a:chOff x="6337258" y="5080878"/>
            <a:chExt cx="531812" cy="479103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C43C3DEF-83E7-4E01-978E-4C72824C7348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CF4C7EEE-FA8E-0747-A82F-8EC58BC93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8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C9CB4FD3-25C4-4CDA-B382-F7A3009BA11D}"/>
              </a:ext>
            </a:extLst>
          </p:cNvPr>
          <p:cNvGrpSpPr/>
          <p:nvPr/>
        </p:nvGrpSpPr>
        <p:grpSpPr>
          <a:xfrm>
            <a:off x="6999213" y="2926408"/>
            <a:ext cx="531812" cy="479103"/>
            <a:chOff x="6337258" y="5080878"/>
            <a:chExt cx="531812" cy="479103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439AC7D5-B527-4D8E-9596-6F045D3DF81D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E8D85E00-9014-4F7F-9888-DB6F37DBB269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9" name="文本框 258">
                  <a:extLst>
                    <a:ext uri="{FF2B5EF4-FFF2-40B4-BE49-F238E27FC236}">
                      <a16:creationId xmlns:a16="http://schemas.microsoft.com/office/drawing/2014/main" id="{2C39C0AB-7484-7B42-9037-FBDA65C4D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9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4518650" y="41291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1</a:t>
            </a:r>
            <a:endParaRPr kumimoji="1" lang="zh-CN" altLang="en-US" sz="1600" b="0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50D93E0-3787-4089-9C50-A895DAB60EB7}"/>
              </a:ext>
            </a:extLst>
          </p:cNvPr>
          <p:cNvSpPr txBox="1"/>
          <p:nvPr/>
        </p:nvSpPr>
        <p:spPr>
          <a:xfrm>
            <a:off x="6046356" y="408366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2</a:t>
            </a:r>
            <a:endParaRPr kumimoji="1" lang="zh-CN" altLang="en-US" sz="1600" b="0" dirty="0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493E6CEA-6D89-4BB1-9A58-65C4BA084C28}"/>
              </a:ext>
            </a:extLst>
          </p:cNvPr>
          <p:cNvSpPr txBox="1"/>
          <p:nvPr/>
        </p:nvSpPr>
        <p:spPr>
          <a:xfrm>
            <a:off x="7376308" y="404980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n</a:t>
            </a:r>
            <a:endParaRPr kumimoji="1" lang="zh-CN" altLang="en-US" sz="1600" b="0" dirty="0"/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918B25DA-9223-4817-8B6F-5F9E5CFBB676}"/>
              </a:ext>
            </a:extLst>
          </p:cNvPr>
          <p:cNvGrpSpPr/>
          <p:nvPr/>
        </p:nvGrpSpPr>
        <p:grpSpPr>
          <a:xfrm>
            <a:off x="5793778" y="4435176"/>
            <a:ext cx="651298" cy="651298"/>
            <a:chOff x="5135848" y="4823752"/>
            <a:chExt cx="651298" cy="651298"/>
          </a:xfrm>
        </p:grpSpPr>
        <p:pic>
          <p:nvPicPr>
            <p:cNvPr id="122" name="图形 121" descr="数据库">
              <a:extLst>
                <a:ext uri="{FF2B5EF4-FFF2-40B4-BE49-F238E27FC236}">
                  <a16:creationId xmlns:a16="http://schemas.microsoft.com/office/drawing/2014/main" id="{21AAB9C5-6654-4E0E-93C9-49AFDB4A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A2629938-12A6-4E16-B3D7-5AA4BD57C968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77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A2629938-12A6-4E16-B3D7-5AA4BD57C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7776" cy="400110"/>
                </a:xfrm>
                <a:prstGeom prst="rect">
                  <a:avLst/>
                </a:prstGeom>
                <a:blipFill>
                  <a:blip r:embed="rId3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51AD24D3-3071-438F-89CD-D68EFF88EE50}"/>
              </a:ext>
            </a:extLst>
          </p:cNvPr>
          <p:cNvGrpSpPr/>
          <p:nvPr/>
        </p:nvGrpSpPr>
        <p:grpSpPr>
          <a:xfrm>
            <a:off x="6296886" y="4447745"/>
            <a:ext cx="648000" cy="648000"/>
            <a:chOff x="4500794" y="4845190"/>
            <a:chExt cx="648000" cy="648000"/>
          </a:xfrm>
        </p:grpSpPr>
        <p:pic>
          <p:nvPicPr>
            <p:cNvPr id="125" name="图形 124" descr="数据库">
              <a:extLst>
                <a:ext uri="{FF2B5EF4-FFF2-40B4-BE49-F238E27FC236}">
                  <a16:creationId xmlns:a16="http://schemas.microsoft.com/office/drawing/2014/main" id="{6B611641-AF18-4F35-966C-CBB919E9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blipFill>
                  <a:blip r:embed="rId31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28839363-C03B-47F4-B7CB-25F270093492}"/>
              </a:ext>
            </a:extLst>
          </p:cNvPr>
          <p:cNvGrpSpPr/>
          <p:nvPr/>
        </p:nvGrpSpPr>
        <p:grpSpPr>
          <a:xfrm>
            <a:off x="7245224" y="4375786"/>
            <a:ext cx="662252" cy="651298"/>
            <a:chOff x="5135848" y="4823752"/>
            <a:chExt cx="662252" cy="651298"/>
          </a:xfrm>
        </p:grpSpPr>
        <p:pic>
          <p:nvPicPr>
            <p:cNvPr id="128" name="图形 127" descr="数据库">
              <a:extLst>
                <a:ext uri="{FF2B5EF4-FFF2-40B4-BE49-F238E27FC236}">
                  <a16:creationId xmlns:a16="http://schemas.microsoft.com/office/drawing/2014/main" id="{0089699D-C6D5-4021-9636-B7804D4E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63E0BC01-E6A8-4250-8145-BDEF405F8FA3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63E0BC01-E6A8-4250-8145-BDEF405F8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4F58A9EB-E6AE-42DA-861C-E06C83E02000}"/>
              </a:ext>
            </a:extLst>
          </p:cNvPr>
          <p:cNvGrpSpPr/>
          <p:nvPr/>
        </p:nvGrpSpPr>
        <p:grpSpPr>
          <a:xfrm>
            <a:off x="7748332" y="4388355"/>
            <a:ext cx="648000" cy="648000"/>
            <a:chOff x="4500794" y="4845190"/>
            <a:chExt cx="648000" cy="648000"/>
          </a:xfrm>
        </p:grpSpPr>
        <p:pic>
          <p:nvPicPr>
            <p:cNvPr id="131" name="图形 130" descr="数据库">
              <a:extLst>
                <a:ext uri="{FF2B5EF4-FFF2-40B4-BE49-F238E27FC236}">
                  <a16:creationId xmlns:a16="http://schemas.microsoft.com/office/drawing/2014/main" id="{363530A0-B9E7-4DC8-81F2-1D898424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7FFBD3EA-F2D1-43EC-9892-7291050DC917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7FFBD3EA-F2D1-43EC-9892-7291050DC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blipFill>
                  <a:blip r:embed="rId33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818" name="组合 34817">
            <a:extLst>
              <a:ext uri="{FF2B5EF4-FFF2-40B4-BE49-F238E27FC236}">
                <a16:creationId xmlns:a16="http://schemas.microsoft.com/office/drawing/2014/main" id="{95756C10-DE56-4E41-929B-1DF8C655F575}"/>
              </a:ext>
            </a:extLst>
          </p:cNvPr>
          <p:cNvGrpSpPr/>
          <p:nvPr/>
        </p:nvGrpSpPr>
        <p:grpSpPr>
          <a:xfrm>
            <a:off x="3998083" y="5115857"/>
            <a:ext cx="786279" cy="1061715"/>
            <a:chOff x="3785721" y="5103589"/>
            <a:chExt cx="1041920" cy="1385715"/>
          </a:xfrm>
        </p:grpSpPr>
        <p:pic>
          <p:nvPicPr>
            <p:cNvPr id="34817" name="图片 34816">
              <a:extLst>
                <a:ext uri="{FF2B5EF4-FFF2-40B4-BE49-F238E27FC236}">
                  <a16:creationId xmlns:a16="http://schemas.microsoft.com/office/drawing/2014/main" id="{10D15E61-6A36-4921-887C-8A7B824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285677" y="5103589"/>
              <a:ext cx="541964" cy="648000"/>
            </a:xfrm>
            <a:prstGeom prst="rect">
              <a:avLst/>
            </a:prstGeom>
          </p:spPr>
        </p:pic>
        <p:pic>
          <p:nvPicPr>
            <p:cNvPr id="138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785721" y="5150495"/>
              <a:ext cx="566456" cy="566456"/>
            </a:xfrm>
            <a:prstGeom prst="rect">
              <a:avLst/>
            </a:prstGeom>
          </p:spPr>
        </p:pic>
        <p:pic>
          <p:nvPicPr>
            <p:cNvPr id="139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785721" y="5882076"/>
              <a:ext cx="566456" cy="566456"/>
            </a:xfrm>
            <a:prstGeom prst="rect">
              <a:avLst/>
            </a:prstGeom>
          </p:spPr>
        </p:pic>
        <p:pic>
          <p:nvPicPr>
            <p:cNvPr id="140" name="图片 139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285677" y="5841304"/>
              <a:ext cx="541964" cy="648000"/>
            </a:xfrm>
            <a:prstGeom prst="rect">
              <a:avLst/>
            </a:prstGeom>
          </p:spPr>
        </p:pic>
      </p:grpSp>
      <p:grpSp>
        <p:nvGrpSpPr>
          <p:cNvPr id="34822" name="组合 34821">
            <a:extLst>
              <a:ext uri="{FF2B5EF4-FFF2-40B4-BE49-F238E27FC236}">
                <a16:creationId xmlns:a16="http://schemas.microsoft.com/office/drawing/2014/main" id="{E1797577-5882-4CA8-874D-8571D2153E34}"/>
              </a:ext>
            </a:extLst>
          </p:cNvPr>
          <p:cNvGrpSpPr/>
          <p:nvPr/>
        </p:nvGrpSpPr>
        <p:grpSpPr>
          <a:xfrm>
            <a:off x="5580112" y="5125128"/>
            <a:ext cx="786279" cy="1632314"/>
            <a:chOff x="5629024" y="5125128"/>
            <a:chExt cx="786279" cy="1632314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17EF9DEA-6F55-4E40-B304-B2C89C4CFC7B}"/>
                </a:ext>
              </a:extLst>
            </p:cNvPr>
            <p:cNvGrpSpPr/>
            <p:nvPr/>
          </p:nvGrpSpPr>
          <p:grpSpPr>
            <a:xfrm>
              <a:off x="5629024" y="5125128"/>
              <a:ext cx="786279" cy="1061715"/>
              <a:chOff x="3785721" y="5103589"/>
              <a:chExt cx="1041920" cy="1385715"/>
            </a:xfrm>
          </p:grpSpPr>
          <p:pic>
            <p:nvPicPr>
              <p:cNvPr id="147" name="图片 146">
                <a:extLst>
                  <a:ext uri="{FF2B5EF4-FFF2-40B4-BE49-F238E27FC236}">
                    <a16:creationId xmlns:a16="http://schemas.microsoft.com/office/drawing/2014/main" id="{8EF1E0E4-55CF-42C8-ADB7-06F111DA6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85677" y="5103589"/>
                <a:ext cx="541964" cy="648000"/>
              </a:xfrm>
              <a:prstGeom prst="rect">
                <a:avLst/>
              </a:prstGeom>
            </p:spPr>
          </p:pic>
          <p:pic>
            <p:nvPicPr>
              <p:cNvPr id="148" name="图形 147" descr="文档">
                <a:extLst>
                  <a:ext uri="{FF2B5EF4-FFF2-40B4-BE49-F238E27FC236}">
                    <a16:creationId xmlns:a16="http://schemas.microsoft.com/office/drawing/2014/main" id="{E01DADAC-3301-494F-BFC5-5F4B7DB30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3785721" y="5150495"/>
                <a:ext cx="566456" cy="566456"/>
              </a:xfrm>
              <a:prstGeom prst="rect">
                <a:avLst/>
              </a:prstGeom>
            </p:spPr>
          </p:pic>
          <p:pic>
            <p:nvPicPr>
              <p:cNvPr id="149" name="图形 148" descr="文档">
                <a:extLst>
                  <a:ext uri="{FF2B5EF4-FFF2-40B4-BE49-F238E27FC236}">
                    <a16:creationId xmlns:a16="http://schemas.microsoft.com/office/drawing/2014/main" id="{0D5A5E83-B390-4162-8E7F-B503E80CF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3785721" y="5882076"/>
                <a:ext cx="566456" cy="566456"/>
              </a:xfrm>
              <a:prstGeom prst="rect">
                <a:avLst/>
              </a:prstGeom>
            </p:spPr>
          </p:pic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ECDAFC9A-E7AC-4766-9F33-C53C75295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85677" y="5841304"/>
                <a:ext cx="541964" cy="648000"/>
              </a:xfrm>
              <a:prstGeom prst="rect">
                <a:avLst/>
              </a:prstGeom>
            </p:spPr>
          </p:pic>
        </p:grpSp>
        <p:pic>
          <p:nvPicPr>
            <p:cNvPr id="151" name="图形 150" descr="文档">
              <a:extLst>
                <a:ext uri="{FF2B5EF4-FFF2-40B4-BE49-F238E27FC236}">
                  <a16:creationId xmlns:a16="http://schemas.microsoft.com/office/drawing/2014/main" id="{0CEFA5F5-DBE7-4FC7-BB5C-B8C44D06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629024" y="6292193"/>
              <a:ext cx="427473" cy="434010"/>
            </a:xfrm>
            <a:prstGeom prst="rect">
              <a:avLst/>
            </a:prstGeom>
          </p:spPr>
        </p:pic>
        <p:pic>
          <p:nvPicPr>
            <p:cNvPr id="152" name="图片 151">
              <a:extLst>
                <a:ext uri="{FF2B5EF4-FFF2-40B4-BE49-F238E27FC236}">
                  <a16:creationId xmlns:a16="http://schemas.microsoft.com/office/drawing/2014/main" id="{3E1FAA9C-F6C5-41B6-B888-D96CC063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006313" y="6260954"/>
              <a:ext cx="408990" cy="496488"/>
            </a:xfrm>
            <a:prstGeom prst="rect">
              <a:avLst/>
            </a:prstGeom>
          </p:spPr>
        </p:pic>
      </p:grpSp>
      <p:grpSp>
        <p:nvGrpSpPr>
          <p:cNvPr id="34823" name="组合 34822">
            <a:extLst>
              <a:ext uri="{FF2B5EF4-FFF2-40B4-BE49-F238E27FC236}">
                <a16:creationId xmlns:a16="http://schemas.microsoft.com/office/drawing/2014/main" id="{60123D2C-B8B3-49C4-8FA7-573570D2B8B9}"/>
              </a:ext>
            </a:extLst>
          </p:cNvPr>
          <p:cNvGrpSpPr/>
          <p:nvPr/>
        </p:nvGrpSpPr>
        <p:grpSpPr>
          <a:xfrm>
            <a:off x="7026081" y="5095745"/>
            <a:ext cx="786279" cy="496488"/>
            <a:chOff x="7121197" y="5095745"/>
            <a:chExt cx="786279" cy="496488"/>
          </a:xfrm>
        </p:grpSpPr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0B993B2D-4593-4AFF-9510-0874DE8C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498486" y="5095745"/>
              <a:ext cx="408990" cy="496488"/>
            </a:xfrm>
            <a:prstGeom prst="rect">
              <a:avLst/>
            </a:prstGeom>
          </p:spPr>
        </p:pic>
        <p:pic>
          <p:nvPicPr>
            <p:cNvPr id="154" name="图形 153" descr="文档">
              <a:extLst>
                <a:ext uri="{FF2B5EF4-FFF2-40B4-BE49-F238E27FC236}">
                  <a16:creationId xmlns:a16="http://schemas.microsoft.com/office/drawing/2014/main" id="{5C92567A-CFF5-44E0-9BF3-4A7F2479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7121197" y="5131684"/>
              <a:ext cx="427473" cy="434010"/>
            </a:xfrm>
            <a:prstGeom prst="rect">
              <a:avLst/>
            </a:prstGeom>
          </p:spPr>
        </p:pic>
      </p:grpSp>
      <p:pic>
        <p:nvPicPr>
          <p:cNvPr id="34821" name="图片 34820">
            <a:extLst>
              <a:ext uri="{FF2B5EF4-FFF2-40B4-BE49-F238E27FC236}">
                <a16:creationId xmlns:a16="http://schemas.microsoft.com/office/drawing/2014/main" id="{208B8015-0333-41D3-9129-198C1273255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88759" y="5131684"/>
            <a:ext cx="599236" cy="425458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3B5C8EE8-4356-454F-A9F9-120E4760FAA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366391" y="5108314"/>
            <a:ext cx="599236" cy="425458"/>
          </a:xfrm>
          <a:prstGeom prst="rect">
            <a:avLst/>
          </a:prstGeom>
        </p:spPr>
      </p:pic>
      <p:pic>
        <p:nvPicPr>
          <p:cNvPr id="159" name="图片 158">
            <a:extLst>
              <a:ext uri="{FF2B5EF4-FFF2-40B4-BE49-F238E27FC236}">
                <a16:creationId xmlns:a16="http://schemas.microsoft.com/office/drawing/2014/main" id="{EC888C7E-2852-443D-874F-CFE7CF8C261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355453" y="5690355"/>
            <a:ext cx="599236" cy="425458"/>
          </a:xfrm>
          <a:prstGeom prst="rect">
            <a:avLst/>
          </a:prstGeom>
        </p:spPr>
      </p:pic>
      <p:pic>
        <p:nvPicPr>
          <p:cNvPr id="160" name="图片 159">
            <a:extLst>
              <a:ext uri="{FF2B5EF4-FFF2-40B4-BE49-F238E27FC236}">
                <a16:creationId xmlns:a16="http://schemas.microsoft.com/office/drawing/2014/main" id="{C54608BE-9C47-4E2A-9600-329C33295E7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19538" y="5082493"/>
            <a:ext cx="599236" cy="425458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FE33D06-208C-4EEC-9BC9-3E74316EC33B}"/>
              </a:ext>
            </a:extLst>
          </p:cNvPr>
          <p:cNvCxnSpPr>
            <a:endCxn id="140" idx="3"/>
          </p:cNvCxnSpPr>
          <p:nvPr/>
        </p:nvCxnSpPr>
        <p:spPr bwMode="auto">
          <a:xfrm flipH="1">
            <a:off x="4784362" y="5507951"/>
            <a:ext cx="1696096" cy="421377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 flipH="1">
            <a:off x="4748821" y="5511763"/>
            <a:ext cx="1691181" cy="87474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C8D9E7C6-FDE8-4E85-854C-949F29DBF3DF}"/>
              </a:ext>
            </a:extLst>
          </p:cNvPr>
          <p:cNvCxnSpPr>
            <a:cxnSpLocks/>
          </p:cNvCxnSpPr>
          <p:nvPr/>
        </p:nvCxnSpPr>
        <p:spPr bwMode="auto">
          <a:xfrm>
            <a:off x="4627680" y="6177572"/>
            <a:ext cx="0" cy="262999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133EED9-DE46-41AF-B838-86A8A1575AB1}"/>
              </a:ext>
            </a:extLst>
          </p:cNvPr>
          <p:cNvSpPr txBox="1"/>
          <p:nvPr/>
        </p:nvSpPr>
        <p:spPr>
          <a:xfrm>
            <a:off x="4078291" y="6464420"/>
            <a:ext cx="109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result=5</a:t>
            </a:r>
            <a:endParaRPr lang="zh-CN" altLang="en-US" dirty="0"/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25642869-0032-476D-A2BE-537F18814E0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70" y="6349712"/>
            <a:ext cx="402891" cy="5371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D21A96B-8CB0-4C39-9FB0-3164A5B95988}"/>
              </a:ext>
            </a:extLst>
          </p:cNvPr>
          <p:cNvSpPr txBox="1"/>
          <p:nvPr/>
        </p:nvSpPr>
        <p:spPr>
          <a:xfrm>
            <a:off x="4869083" y="6464418"/>
            <a:ext cx="21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101" name="图形 57" descr="用户">
            <a:extLst>
              <a:ext uri="{FF2B5EF4-FFF2-40B4-BE49-F238E27FC236}">
                <a16:creationId xmlns:a16="http://schemas.microsoft.com/office/drawing/2014/main" id="{96A3DBFD-67B1-40F9-926D-521DD1999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6356" y="3457700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Step 1: Sketch construction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18</a:t>
            </a:fld>
            <a:endParaRPr lang="en-US" altLang="ko-KR">
              <a:latin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1" name="表格 100">
                <a:extLst>
                  <a:ext uri="{FF2B5EF4-FFF2-40B4-BE49-F238E27FC236}">
                    <a16:creationId xmlns:a16="http://schemas.microsoft.com/office/drawing/2014/main" id="{52B24E5D-7CED-4D21-894A-3D3F889B9A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4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1" name="表格 100">
                <a:extLst>
                  <a:ext uri="{FF2B5EF4-FFF2-40B4-BE49-F238E27FC236}">
                    <a16:creationId xmlns:a16="http://schemas.microsoft.com/office/drawing/2014/main" id="{52B24E5D-7CED-4D21-894A-3D3F889B9A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90" t="-1163" r="-2381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2" name="TextBox 42">
            <a:extLst>
              <a:ext uri="{FF2B5EF4-FFF2-40B4-BE49-F238E27FC236}">
                <a16:creationId xmlns:a16="http://schemas.microsoft.com/office/drawing/2014/main" id="{C907462D-0FA7-4D72-B1D8-2B4640E15F1D}"/>
              </a:ext>
            </a:extLst>
          </p:cNvPr>
          <p:cNvSpPr txBox="1"/>
          <p:nvPr/>
        </p:nvSpPr>
        <p:spPr>
          <a:xfrm>
            <a:off x="7829272" y="239049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09" name="直接连接符 107">
            <a:extLst>
              <a:ext uri="{FF2B5EF4-FFF2-40B4-BE49-F238E27FC236}">
                <a16:creationId xmlns:a16="http://schemas.microsoft.com/office/drawing/2014/main" id="{52C48C73-0C82-4F22-99D1-B2E80F5923A9}"/>
              </a:ext>
            </a:extLst>
          </p:cNvPr>
          <p:cNvCxnSpPr>
            <a:cxnSpLocks/>
          </p:cNvCxnSpPr>
          <p:nvPr/>
        </p:nvCxnSpPr>
        <p:spPr>
          <a:xfrm flipV="1">
            <a:off x="4644008" y="1556792"/>
            <a:ext cx="0" cy="27220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表格 109">
            <a:extLst>
              <a:ext uri="{FF2B5EF4-FFF2-40B4-BE49-F238E27FC236}">
                <a16:creationId xmlns:a16="http://schemas.microsoft.com/office/drawing/2014/main" id="{EF35DD6F-089B-4651-A912-0EEF16BA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71544"/>
              </p:ext>
            </p:extLst>
          </p:nvPr>
        </p:nvGraphicFramePr>
        <p:xfrm>
          <a:off x="2454369" y="279060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1" name="表格 110">
                <a:extLst>
                  <a:ext uri="{FF2B5EF4-FFF2-40B4-BE49-F238E27FC236}">
                    <a16:creationId xmlns:a16="http://schemas.microsoft.com/office/drawing/2014/main" id="{012174C2-282C-4232-B510-8F7C6D3832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395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1" name="表格 110">
                <a:extLst>
                  <a:ext uri="{FF2B5EF4-FFF2-40B4-BE49-F238E27FC236}">
                    <a16:creationId xmlns:a16="http://schemas.microsoft.com/office/drawing/2014/main" id="{012174C2-282C-4232-B510-8F7C6D3832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163" r="-20340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163" r="-101124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273" t="-1163" r="-2273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5" name="表格 5">
                <a:extLst>
                  <a:ext uri="{FF2B5EF4-FFF2-40B4-BE49-F238E27FC236}">
                    <a16:creationId xmlns:a16="http://schemas.microsoft.com/office/drawing/2014/main" id="{26418C0D-C3EE-45D7-B832-39FC834A0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83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5" name="表格 5">
                <a:extLst>
                  <a:ext uri="{FF2B5EF4-FFF2-40B4-BE49-F238E27FC236}">
                    <a16:creationId xmlns:a16="http://schemas.microsoft.com/office/drawing/2014/main" id="{26418C0D-C3EE-45D7-B832-39FC834A01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18" t="-1538" r="-236364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4444" t="-1538" r="-3175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6" name="矩形 115">
            <a:extLst>
              <a:ext uri="{FF2B5EF4-FFF2-40B4-BE49-F238E27FC236}">
                <a16:creationId xmlns:a16="http://schemas.microsoft.com/office/drawing/2014/main" id="{534548BA-42CC-4E65-AACB-A310E997188D}"/>
              </a:ext>
            </a:extLst>
          </p:cNvPr>
          <p:cNvSpPr/>
          <p:nvPr/>
        </p:nvSpPr>
        <p:spPr bwMode="auto">
          <a:xfrm>
            <a:off x="844929" y="2852936"/>
            <a:ext cx="414703" cy="5826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7F2ABD06-4C98-47D4-9CB5-F88D9EECBB2F}"/>
              </a:ext>
            </a:extLst>
          </p:cNvPr>
          <p:cNvSpPr/>
          <p:nvPr/>
        </p:nvSpPr>
        <p:spPr bwMode="auto">
          <a:xfrm>
            <a:off x="251518" y="3933056"/>
            <a:ext cx="1100213" cy="4556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8" name="TextBox 112">
            <a:extLst>
              <a:ext uri="{FF2B5EF4-FFF2-40B4-BE49-F238E27FC236}">
                <a16:creationId xmlns:a16="http://schemas.microsoft.com/office/drawing/2014/main" id="{088D65B2-5C6C-4FD7-A908-1224DFECB7E7}"/>
              </a:ext>
            </a:extLst>
          </p:cNvPr>
          <p:cNvSpPr txBox="1"/>
          <p:nvPr/>
        </p:nvSpPr>
        <p:spPr>
          <a:xfrm>
            <a:off x="5848587" y="142874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19" name="TextBox 113">
            <a:extLst>
              <a:ext uri="{FF2B5EF4-FFF2-40B4-BE49-F238E27FC236}">
                <a16:creationId xmlns:a16="http://schemas.microsoft.com/office/drawing/2014/main" id="{C4493DA0-AD3F-49CD-8F84-9A3CD9DE7A09}"/>
              </a:ext>
            </a:extLst>
          </p:cNvPr>
          <p:cNvSpPr txBox="1"/>
          <p:nvPr/>
        </p:nvSpPr>
        <p:spPr>
          <a:xfrm>
            <a:off x="1986925" y="1444714"/>
            <a:ext cx="203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20" name="直接连接符 103">
            <a:extLst>
              <a:ext uri="{FF2B5EF4-FFF2-40B4-BE49-F238E27FC236}">
                <a16:creationId xmlns:a16="http://schemas.microsoft.com/office/drawing/2014/main" id="{77DF6561-BA73-49F5-A76F-F96D3D29377F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278877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07">
            <a:extLst>
              <a:ext uri="{FF2B5EF4-FFF2-40B4-BE49-F238E27FC236}">
                <a16:creationId xmlns:a16="http://schemas.microsoft.com/office/drawing/2014/main" id="{5DAA549A-55BA-4BB0-8684-F80C3C2A4903}"/>
              </a:ext>
            </a:extLst>
          </p:cNvPr>
          <p:cNvCxnSpPr>
            <a:cxnSpLocks/>
          </p:cNvCxnSpPr>
          <p:nvPr/>
        </p:nvCxnSpPr>
        <p:spPr>
          <a:xfrm flipV="1">
            <a:off x="7020272" y="4293096"/>
            <a:ext cx="0" cy="2352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标注 26">
            <a:extLst>
              <a:ext uri="{FF2B5EF4-FFF2-40B4-BE49-F238E27FC236}">
                <a16:creationId xmlns:a16="http://schemas.microsoft.com/office/drawing/2014/main" id="{44A20163-DA75-4483-83F7-CB287BCEB48E}"/>
              </a:ext>
            </a:extLst>
          </p:cNvPr>
          <p:cNvSpPr/>
          <p:nvPr/>
        </p:nvSpPr>
        <p:spPr bwMode="auto">
          <a:xfrm>
            <a:off x="992082" y="2199619"/>
            <a:ext cx="1275663" cy="400110"/>
          </a:xfrm>
          <a:prstGeom prst="wedgeRectCallout">
            <a:avLst>
              <a:gd name="adj1" fmla="val -47778"/>
              <a:gd name="adj2" fmla="val 97301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kumimoji="0" lang="en-US" altLang="zh-CN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terms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35" name="矩形标注 30">
            <a:extLst>
              <a:ext uri="{FF2B5EF4-FFF2-40B4-BE49-F238E27FC236}">
                <a16:creationId xmlns:a16="http://schemas.microsoft.com/office/drawing/2014/main" id="{A5D67117-6E01-429E-9278-D7C2585EA71D}"/>
              </a:ext>
            </a:extLst>
          </p:cNvPr>
          <p:cNvSpPr/>
          <p:nvPr/>
        </p:nvSpPr>
        <p:spPr bwMode="auto">
          <a:xfrm>
            <a:off x="1463169" y="5427672"/>
            <a:ext cx="2316739" cy="707886"/>
          </a:xfrm>
          <a:prstGeom prst="wedgeRectCallout">
            <a:avLst>
              <a:gd name="adj1" fmla="val -53606"/>
              <a:gd name="adj2" fmla="val -20976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Hashing value of</a:t>
            </a:r>
          </a:p>
          <a:p>
            <a:pPr algn="ctr" eaLnBrk="1" hangingPunct="1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hash function #1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36" name="TextBox 42">
            <a:extLst>
              <a:ext uri="{FF2B5EF4-FFF2-40B4-BE49-F238E27FC236}">
                <a16:creationId xmlns:a16="http://schemas.microsoft.com/office/drawing/2014/main" id="{7CBD833F-9131-4B23-BC26-7C9514C7969A}"/>
              </a:ext>
            </a:extLst>
          </p:cNvPr>
          <p:cNvSpPr txBox="1"/>
          <p:nvPr/>
        </p:nvSpPr>
        <p:spPr>
          <a:xfrm>
            <a:off x="-262880" y="24820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2769725" y="236918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CM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34" grpId="0" animBg="1"/>
      <p:bldP spid="1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Step 1: Sketch construction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19</a:t>
            </a:fld>
            <a:endParaRPr lang="en-US" altLang="ko-KR">
              <a:latin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AE20DCAD-09DE-46F4-9A25-E6E2F451A1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4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AE20DCAD-09DE-46F4-9A25-E6E2F451A1D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90" t="-1163" r="-2381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直接连接符 107">
            <a:extLst>
              <a:ext uri="{FF2B5EF4-FFF2-40B4-BE49-F238E27FC236}">
                <a16:creationId xmlns:a16="http://schemas.microsoft.com/office/drawing/2014/main" id="{3EAD9AA3-CB0C-4D2D-8C05-3B329249BE2B}"/>
              </a:ext>
            </a:extLst>
          </p:cNvPr>
          <p:cNvCxnSpPr>
            <a:cxnSpLocks/>
          </p:cNvCxnSpPr>
          <p:nvPr/>
        </p:nvCxnSpPr>
        <p:spPr>
          <a:xfrm flipV="1">
            <a:off x="4644008" y="1556792"/>
            <a:ext cx="0" cy="27220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29FF5132-39CC-453F-83AC-0549D9658592}"/>
              </a:ext>
            </a:extLst>
          </p:cNvPr>
          <p:cNvGraphicFramePr>
            <a:graphicFrameLocks noGrp="1"/>
          </p:cNvGraphicFramePr>
          <p:nvPr/>
        </p:nvGraphicFramePr>
        <p:xfrm>
          <a:off x="2454369" y="279060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+1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+1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+1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47DC0389-BB68-4835-B801-B0810CF1AB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395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>
                <a:extLst>
                  <a:ext uri="{FF2B5EF4-FFF2-40B4-BE49-F238E27FC236}">
                    <a16:creationId xmlns:a16="http://schemas.microsoft.com/office/drawing/2014/main" id="{47DC0389-BB68-4835-B801-B0810CF1AB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163" r="-20340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163" r="-101124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273" t="-1163" r="-2273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5">
                <a:extLst>
                  <a:ext uri="{FF2B5EF4-FFF2-40B4-BE49-F238E27FC236}">
                    <a16:creationId xmlns:a16="http://schemas.microsoft.com/office/drawing/2014/main" id="{E04993F8-DA63-4088-BE49-3E2E1ABA54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83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5">
                <a:extLst>
                  <a:ext uri="{FF2B5EF4-FFF2-40B4-BE49-F238E27FC236}">
                    <a16:creationId xmlns:a16="http://schemas.microsoft.com/office/drawing/2014/main" id="{E04993F8-DA63-4088-BE49-3E2E1ABA54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18" t="-1538" r="-236364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4444" t="-1538" r="-3175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6" name="直接箭头连接符 9">
            <a:extLst>
              <a:ext uri="{FF2B5EF4-FFF2-40B4-BE49-F238E27FC236}">
                <a16:creationId xmlns:a16="http://schemas.microsoft.com/office/drawing/2014/main" id="{B08E0499-FD4E-4271-82FE-C10AE855034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259632" y="3144238"/>
            <a:ext cx="2229200" cy="57279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E630602B-F5E8-4BDF-A812-A7013BFD5E52}"/>
              </a:ext>
            </a:extLst>
          </p:cNvPr>
          <p:cNvSpPr/>
          <p:nvPr/>
        </p:nvSpPr>
        <p:spPr bwMode="auto">
          <a:xfrm>
            <a:off x="844929" y="2852936"/>
            <a:ext cx="414703" cy="5826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8" name="直接箭头连接符 9">
            <a:extLst>
              <a:ext uri="{FF2B5EF4-FFF2-40B4-BE49-F238E27FC236}">
                <a16:creationId xmlns:a16="http://schemas.microsoft.com/office/drawing/2014/main" id="{752B4E1C-3A8A-45BF-AA0E-3AB1544486C5}"/>
              </a:ext>
            </a:extLst>
          </p:cNvPr>
          <p:cNvCxnSpPr>
            <a:cxnSpLocks/>
          </p:cNvCxnSpPr>
          <p:nvPr/>
        </p:nvCxnSpPr>
        <p:spPr>
          <a:xfrm>
            <a:off x="1259632" y="3144238"/>
            <a:ext cx="2808312" cy="22835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9">
            <a:extLst>
              <a:ext uri="{FF2B5EF4-FFF2-40B4-BE49-F238E27FC236}">
                <a16:creationId xmlns:a16="http://schemas.microsoft.com/office/drawing/2014/main" id="{F33A2D24-EE4F-44C5-8EA1-794182E324D7}"/>
              </a:ext>
            </a:extLst>
          </p:cNvPr>
          <p:cNvCxnSpPr>
            <a:cxnSpLocks/>
          </p:cNvCxnSpPr>
          <p:nvPr/>
        </p:nvCxnSpPr>
        <p:spPr>
          <a:xfrm flipV="1">
            <a:off x="1259632" y="2917834"/>
            <a:ext cx="1767281" cy="22640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79950807-4775-434C-90C8-D4434E78B15F}"/>
              </a:ext>
            </a:extLst>
          </p:cNvPr>
          <p:cNvSpPr txBox="1"/>
          <p:nvPr/>
        </p:nvSpPr>
        <p:spPr>
          <a:xfrm>
            <a:off x="1403648" y="6341258"/>
            <a:ext cx="399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Updating corresponding positions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363FBC5-05CF-4E86-BA0E-C0BB8463D88F}"/>
              </a:ext>
            </a:extLst>
          </p:cNvPr>
          <p:cNvSpPr/>
          <p:nvPr/>
        </p:nvSpPr>
        <p:spPr bwMode="auto">
          <a:xfrm>
            <a:off x="601217" y="3573016"/>
            <a:ext cx="713694" cy="31699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32" name="直接箭头连接符 9">
            <a:extLst>
              <a:ext uri="{FF2B5EF4-FFF2-40B4-BE49-F238E27FC236}">
                <a16:creationId xmlns:a16="http://schemas.microsoft.com/office/drawing/2014/main" id="{7C5E3FAE-6E9D-4A89-869B-7FB65276475B}"/>
              </a:ext>
            </a:extLst>
          </p:cNvPr>
          <p:cNvCxnSpPr>
            <a:cxnSpLocks/>
          </p:cNvCxnSpPr>
          <p:nvPr/>
        </p:nvCxnSpPr>
        <p:spPr>
          <a:xfrm>
            <a:off x="1259632" y="3144238"/>
            <a:ext cx="1767281" cy="86082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9">
            <a:extLst>
              <a:ext uri="{FF2B5EF4-FFF2-40B4-BE49-F238E27FC236}">
                <a16:creationId xmlns:a16="http://schemas.microsoft.com/office/drawing/2014/main" id="{D3E8D448-FBF2-474B-A763-E02AF2EAF01C}"/>
              </a:ext>
            </a:extLst>
          </p:cNvPr>
          <p:cNvCxnSpPr>
            <a:cxnSpLocks/>
          </p:cNvCxnSpPr>
          <p:nvPr/>
        </p:nvCxnSpPr>
        <p:spPr>
          <a:xfrm>
            <a:off x="1259632" y="3144238"/>
            <a:ext cx="2229200" cy="129287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9">
            <a:extLst>
              <a:ext uri="{FF2B5EF4-FFF2-40B4-BE49-F238E27FC236}">
                <a16:creationId xmlns:a16="http://schemas.microsoft.com/office/drawing/2014/main" id="{392644DD-2581-4433-9FE1-5C55DDDE6216}"/>
              </a:ext>
            </a:extLst>
          </p:cNvPr>
          <p:cNvCxnSpPr>
            <a:cxnSpLocks/>
          </p:cNvCxnSpPr>
          <p:nvPr/>
        </p:nvCxnSpPr>
        <p:spPr>
          <a:xfrm>
            <a:off x="1259632" y="3144238"/>
            <a:ext cx="1872208" cy="150889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9">
            <a:extLst>
              <a:ext uri="{FF2B5EF4-FFF2-40B4-BE49-F238E27FC236}">
                <a16:creationId xmlns:a16="http://schemas.microsoft.com/office/drawing/2014/main" id="{1E66B6D6-0808-4F62-957B-F59F51436A44}"/>
              </a:ext>
            </a:extLst>
          </p:cNvPr>
          <p:cNvCxnSpPr>
            <a:cxnSpLocks/>
          </p:cNvCxnSpPr>
          <p:nvPr/>
        </p:nvCxnSpPr>
        <p:spPr>
          <a:xfrm>
            <a:off x="1259632" y="3144238"/>
            <a:ext cx="1368152" cy="186893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03">
            <a:extLst>
              <a:ext uri="{FF2B5EF4-FFF2-40B4-BE49-F238E27FC236}">
                <a16:creationId xmlns:a16="http://schemas.microsoft.com/office/drawing/2014/main" id="{F6BBBEC2-49F1-41C5-A1DB-5965B135BC0B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278877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07">
            <a:extLst>
              <a:ext uri="{FF2B5EF4-FFF2-40B4-BE49-F238E27FC236}">
                <a16:creationId xmlns:a16="http://schemas.microsoft.com/office/drawing/2014/main" id="{EB5EE073-9C1E-4F60-BAA2-69BBE96928F3}"/>
              </a:ext>
            </a:extLst>
          </p:cNvPr>
          <p:cNvCxnSpPr>
            <a:cxnSpLocks/>
          </p:cNvCxnSpPr>
          <p:nvPr/>
        </p:nvCxnSpPr>
        <p:spPr>
          <a:xfrm flipV="1">
            <a:off x="7020272" y="4293096"/>
            <a:ext cx="0" cy="2352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2">
            <a:extLst>
              <a:ext uri="{FF2B5EF4-FFF2-40B4-BE49-F238E27FC236}">
                <a16:creationId xmlns:a16="http://schemas.microsoft.com/office/drawing/2014/main" id="{890DF985-7963-4DB9-8024-8902529B2937}"/>
              </a:ext>
            </a:extLst>
          </p:cNvPr>
          <p:cNvSpPr txBox="1"/>
          <p:nvPr/>
        </p:nvSpPr>
        <p:spPr>
          <a:xfrm>
            <a:off x="7829272" y="239049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42" name="TextBox 112">
            <a:extLst>
              <a:ext uri="{FF2B5EF4-FFF2-40B4-BE49-F238E27FC236}">
                <a16:creationId xmlns:a16="http://schemas.microsoft.com/office/drawing/2014/main" id="{943D09A6-79BD-4F59-9A2D-E60AFF0B2478}"/>
              </a:ext>
            </a:extLst>
          </p:cNvPr>
          <p:cNvSpPr txBox="1"/>
          <p:nvPr/>
        </p:nvSpPr>
        <p:spPr>
          <a:xfrm>
            <a:off x="5848587" y="142874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43" name="TextBox 113">
            <a:extLst>
              <a:ext uri="{FF2B5EF4-FFF2-40B4-BE49-F238E27FC236}">
                <a16:creationId xmlns:a16="http://schemas.microsoft.com/office/drawing/2014/main" id="{14C04221-E385-42E5-BA7D-538E24F500AC}"/>
              </a:ext>
            </a:extLst>
          </p:cNvPr>
          <p:cNvSpPr txBox="1"/>
          <p:nvPr/>
        </p:nvSpPr>
        <p:spPr>
          <a:xfrm>
            <a:off x="1986925" y="1444714"/>
            <a:ext cx="203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8817DF6E-EE92-4D85-B076-810D75BA0D55}"/>
              </a:ext>
            </a:extLst>
          </p:cNvPr>
          <p:cNvSpPr txBox="1"/>
          <p:nvPr/>
        </p:nvSpPr>
        <p:spPr>
          <a:xfrm>
            <a:off x="-262880" y="24820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4CBF42E-22CA-40BC-8A1B-D7CEBF528EF2}"/>
              </a:ext>
            </a:extLst>
          </p:cNvPr>
          <p:cNvSpPr txBox="1"/>
          <p:nvPr/>
        </p:nvSpPr>
        <p:spPr>
          <a:xfrm>
            <a:off x="2769725" y="236918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CM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38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4648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Background and Motivation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Problem Statement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Our Solutions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Experiments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7CC5-BB9E-487E-AFF3-8F5506CF83B5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Step 2: Hashing with obfuscation</a:t>
            </a: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20</a:t>
            </a:fld>
            <a:endParaRPr lang="en-US" altLang="ko-KR">
              <a:latin typeface="Arial Unicode MS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表格 64">
                <a:extLst>
                  <a:ext uri="{FF2B5EF4-FFF2-40B4-BE49-F238E27FC236}">
                    <a16:creationId xmlns:a16="http://schemas.microsoft.com/office/drawing/2014/main" id="{D6866A84-7119-483A-92DB-A4AB4F750E6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4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表格 64">
                <a:extLst>
                  <a:ext uri="{FF2B5EF4-FFF2-40B4-BE49-F238E27FC236}">
                    <a16:creationId xmlns:a16="http://schemas.microsoft.com/office/drawing/2014/main" id="{D6866A84-7119-483A-92DB-A4AB4F750E6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90" t="-1163" r="-2381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7" name="直接连接符 107">
            <a:extLst>
              <a:ext uri="{FF2B5EF4-FFF2-40B4-BE49-F238E27FC236}">
                <a16:creationId xmlns:a16="http://schemas.microsoft.com/office/drawing/2014/main" id="{E2FA88B9-4AEC-4673-BA42-2BBB06F7058A}"/>
              </a:ext>
            </a:extLst>
          </p:cNvPr>
          <p:cNvCxnSpPr>
            <a:cxnSpLocks/>
          </p:cNvCxnSpPr>
          <p:nvPr/>
        </p:nvCxnSpPr>
        <p:spPr>
          <a:xfrm flipV="1">
            <a:off x="4644008" y="1556792"/>
            <a:ext cx="0" cy="27220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F3CCE0E5-2628-4397-9376-F7B877E90C59}"/>
              </a:ext>
            </a:extLst>
          </p:cNvPr>
          <p:cNvGraphicFramePr>
            <a:graphicFrameLocks noGrp="1"/>
          </p:cNvGraphicFramePr>
          <p:nvPr/>
        </p:nvGraphicFramePr>
        <p:xfrm>
          <a:off x="2454369" y="279060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395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163" r="-20340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163" r="-101124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273" t="-1163" r="-2273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0" name="直接箭头连接符 58">
            <a:extLst>
              <a:ext uri="{FF2B5EF4-FFF2-40B4-BE49-F238E27FC236}">
                <a16:creationId xmlns:a16="http://schemas.microsoft.com/office/drawing/2014/main" id="{D5300336-5DBD-446F-9FB5-C2C49B8AC5E5}"/>
              </a:ext>
            </a:extLst>
          </p:cNvPr>
          <p:cNvCxnSpPr>
            <a:cxnSpLocks/>
          </p:cNvCxnSpPr>
          <p:nvPr/>
        </p:nvCxnSpPr>
        <p:spPr>
          <a:xfrm flipH="1">
            <a:off x="7308304" y="3114262"/>
            <a:ext cx="9361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表格 2">
            <a:extLst>
              <a:ext uri="{FF2B5EF4-FFF2-40B4-BE49-F238E27FC236}">
                <a16:creationId xmlns:a16="http://schemas.microsoft.com/office/drawing/2014/main" id="{D0BFE8DF-3BDD-477F-9FE5-05B9695D7F59}"/>
              </a:ext>
            </a:extLst>
          </p:cNvPr>
          <p:cNvGraphicFramePr>
            <a:graphicFrameLocks noGrp="1"/>
          </p:cNvGraphicFramePr>
          <p:nvPr/>
        </p:nvGraphicFramePr>
        <p:xfrm>
          <a:off x="6697246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99" name="直接箭头连接符 67">
            <a:extLst>
              <a:ext uri="{FF2B5EF4-FFF2-40B4-BE49-F238E27FC236}">
                <a16:creationId xmlns:a16="http://schemas.microsoft.com/office/drawing/2014/main" id="{46418EFE-B9AA-475E-B500-C9C4DC4495D5}"/>
              </a:ext>
            </a:extLst>
          </p:cNvPr>
          <p:cNvCxnSpPr>
            <a:cxnSpLocks/>
          </p:cNvCxnSpPr>
          <p:nvPr/>
        </p:nvCxnSpPr>
        <p:spPr>
          <a:xfrm flipH="1">
            <a:off x="4716018" y="3114262"/>
            <a:ext cx="51194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65">
            <a:extLst>
              <a:ext uri="{FF2B5EF4-FFF2-40B4-BE49-F238E27FC236}">
                <a16:creationId xmlns:a16="http://schemas.microsoft.com/office/drawing/2014/main" id="{68815320-667C-4527-A452-AB20FA58F026}"/>
              </a:ext>
            </a:extLst>
          </p:cNvPr>
          <p:cNvCxnSpPr>
            <a:cxnSpLocks/>
          </p:cNvCxnSpPr>
          <p:nvPr/>
        </p:nvCxnSpPr>
        <p:spPr>
          <a:xfrm flipH="1">
            <a:off x="5796136" y="3114262"/>
            <a:ext cx="90111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77">
            <a:extLst>
              <a:ext uri="{FF2B5EF4-FFF2-40B4-BE49-F238E27FC236}">
                <a16:creationId xmlns:a16="http://schemas.microsoft.com/office/drawing/2014/main" id="{9D676D4B-E1E1-43C0-B4DC-39861D5C1D44}"/>
              </a:ext>
            </a:extLst>
          </p:cNvPr>
          <p:cNvSpPr txBox="1"/>
          <p:nvPr/>
        </p:nvSpPr>
        <p:spPr>
          <a:xfrm>
            <a:off x="566538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obfuscation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16" name="直接连接符 103">
            <a:extLst>
              <a:ext uri="{FF2B5EF4-FFF2-40B4-BE49-F238E27FC236}">
                <a16:creationId xmlns:a16="http://schemas.microsoft.com/office/drawing/2014/main" id="{338C9AC7-5A8C-48AF-8A96-9DD53039FF3A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278877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07">
            <a:extLst>
              <a:ext uri="{FF2B5EF4-FFF2-40B4-BE49-F238E27FC236}">
                <a16:creationId xmlns:a16="http://schemas.microsoft.com/office/drawing/2014/main" id="{A23775E3-7EBC-478C-B8C0-06269DC6DAFE}"/>
              </a:ext>
            </a:extLst>
          </p:cNvPr>
          <p:cNvCxnSpPr>
            <a:cxnSpLocks/>
          </p:cNvCxnSpPr>
          <p:nvPr/>
        </p:nvCxnSpPr>
        <p:spPr>
          <a:xfrm flipV="1">
            <a:off x="7020272" y="4293096"/>
            <a:ext cx="0" cy="2352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83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18" t="-1538" r="-236364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4444" t="-1538" r="-3175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5" name="表格 2">
            <a:extLst>
              <a:ext uri="{FF2B5EF4-FFF2-40B4-BE49-F238E27FC236}">
                <a16:creationId xmlns:a16="http://schemas.microsoft.com/office/drawing/2014/main" id="{8B057BBA-687D-4F32-86FE-702AA2CF5895}"/>
              </a:ext>
            </a:extLst>
          </p:cNvPr>
          <p:cNvGraphicFramePr>
            <a:graphicFrameLocks noGrp="1"/>
          </p:cNvGraphicFramePr>
          <p:nvPr/>
        </p:nvGraphicFramePr>
        <p:xfrm>
          <a:off x="5227959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sp>
        <p:nvSpPr>
          <p:cNvPr id="142" name="TextBox 42">
            <a:extLst>
              <a:ext uri="{FF2B5EF4-FFF2-40B4-BE49-F238E27FC236}">
                <a16:creationId xmlns:a16="http://schemas.microsoft.com/office/drawing/2014/main" id="{D79D4114-C695-4779-8ECE-CD1089B6B760}"/>
              </a:ext>
            </a:extLst>
          </p:cNvPr>
          <p:cNvSpPr txBox="1"/>
          <p:nvPr/>
        </p:nvSpPr>
        <p:spPr>
          <a:xfrm>
            <a:off x="7829272" y="239049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3" name="TextBox 112">
            <a:extLst>
              <a:ext uri="{FF2B5EF4-FFF2-40B4-BE49-F238E27FC236}">
                <a16:creationId xmlns:a16="http://schemas.microsoft.com/office/drawing/2014/main" id="{F55D492E-0C9B-4BCB-BC0E-808D04D2AE54}"/>
              </a:ext>
            </a:extLst>
          </p:cNvPr>
          <p:cNvSpPr txBox="1"/>
          <p:nvPr/>
        </p:nvSpPr>
        <p:spPr>
          <a:xfrm>
            <a:off x="5848587" y="142874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4" name="TextBox 113">
            <a:extLst>
              <a:ext uri="{FF2B5EF4-FFF2-40B4-BE49-F238E27FC236}">
                <a16:creationId xmlns:a16="http://schemas.microsoft.com/office/drawing/2014/main" id="{7B7F3EE6-730A-4156-9AE3-16A10556A442}"/>
              </a:ext>
            </a:extLst>
          </p:cNvPr>
          <p:cNvSpPr txBox="1"/>
          <p:nvPr/>
        </p:nvSpPr>
        <p:spPr>
          <a:xfrm>
            <a:off x="1986925" y="1444714"/>
            <a:ext cx="203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5" name="TextBox 42">
            <a:extLst>
              <a:ext uri="{FF2B5EF4-FFF2-40B4-BE49-F238E27FC236}">
                <a16:creationId xmlns:a16="http://schemas.microsoft.com/office/drawing/2014/main" id="{59C0486A-9141-483A-B1EA-E95EEEAFEC49}"/>
              </a:ext>
            </a:extLst>
          </p:cNvPr>
          <p:cNvSpPr txBox="1"/>
          <p:nvPr/>
        </p:nvSpPr>
        <p:spPr>
          <a:xfrm>
            <a:off x="-262880" y="24820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8271CFF-0630-4689-B835-B5E007F38348}"/>
              </a:ext>
            </a:extLst>
          </p:cNvPr>
          <p:cNvSpPr txBox="1"/>
          <p:nvPr/>
        </p:nvSpPr>
        <p:spPr>
          <a:xfrm>
            <a:off x="2769725" y="236918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CM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42" name="TextBox 77">
            <a:extLst>
              <a:ext uri="{FF2B5EF4-FFF2-40B4-BE49-F238E27FC236}">
                <a16:creationId xmlns:a16="http://schemas.microsoft.com/office/drawing/2014/main" id="{3BA7D247-9B01-4979-BFA5-D821C1A53E7C}"/>
              </a:ext>
            </a:extLst>
          </p:cNvPr>
          <p:cNvSpPr txBox="1"/>
          <p:nvPr/>
        </p:nvSpPr>
        <p:spPr>
          <a:xfrm>
            <a:off x="444602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look-up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43" name="TextBox 77">
            <a:extLst>
              <a:ext uri="{FF2B5EF4-FFF2-40B4-BE49-F238E27FC236}">
                <a16:creationId xmlns:a16="http://schemas.microsoft.com/office/drawing/2014/main" id="{33ED8134-8780-48BE-80A6-03B5E1B0A676}"/>
              </a:ext>
            </a:extLst>
          </p:cNvPr>
          <p:cNvSpPr txBox="1"/>
          <p:nvPr/>
        </p:nvSpPr>
        <p:spPr>
          <a:xfrm>
            <a:off x="7365698" y="2769291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hashing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Step 3: Result perturbation</a:t>
            </a: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21</a:t>
            </a:fld>
            <a:endParaRPr lang="en-US" altLang="ko-KR">
              <a:latin typeface="Arial Unicode MS" pitchFamily="34" charset="-122"/>
            </a:endParaRPr>
          </a:p>
        </p:txBody>
      </p: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F3CCE0E5-2628-4397-9376-F7B877E90C59}"/>
              </a:ext>
            </a:extLst>
          </p:cNvPr>
          <p:cNvGraphicFramePr>
            <a:graphicFrameLocks noGrp="1"/>
          </p:cNvGraphicFramePr>
          <p:nvPr/>
        </p:nvGraphicFramePr>
        <p:xfrm>
          <a:off x="2454369" y="279060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395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6" t="-1163" r="-20340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63" r="-101124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273" t="-1163" r="-2273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0" name="直接箭头连接符 24">
            <a:extLst>
              <a:ext uri="{FF2B5EF4-FFF2-40B4-BE49-F238E27FC236}">
                <a16:creationId xmlns:a16="http://schemas.microsoft.com/office/drawing/2014/main" id="{BE5453D8-9426-4DCA-9718-1DAC3F3326B9}"/>
              </a:ext>
            </a:extLst>
          </p:cNvPr>
          <p:cNvCxnSpPr>
            <a:cxnSpLocks/>
          </p:cNvCxnSpPr>
          <p:nvPr/>
        </p:nvCxnSpPr>
        <p:spPr>
          <a:xfrm>
            <a:off x="3347864" y="3037022"/>
            <a:ext cx="1702460" cy="2373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26">
            <a:extLst>
              <a:ext uri="{FF2B5EF4-FFF2-40B4-BE49-F238E27FC236}">
                <a16:creationId xmlns:a16="http://schemas.microsoft.com/office/drawing/2014/main" id="{96029288-9D09-4E26-ABB1-1D168F6A6E0F}"/>
              </a:ext>
            </a:extLst>
          </p:cNvPr>
          <p:cNvCxnSpPr>
            <a:cxnSpLocks/>
          </p:cNvCxnSpPr>
          <p:nvPr/>
        </p:nvCxnSpPr>
        <p:spPr>
          <a:xfrm>
            <a:off x="3347864" y="3435996"/>
            <a:ext cx="1702460" cy="197443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31">
            <a:extLst>
              <a:ext uri="{FF2B5EF4-FFF2-40B4-BE49-F238E27FC236}">
                <a16:creationId xmlns:a16="http://schemas.microsoft.com/office/drawing/2014/main" id="{CDFF9B14-041F-4862-835E-7F77653B53AB}"/>
              </a:ext>
            </a:extLst>
          </p:cNvPr>
          <p:cNvCxnSpPr>
            <a:cxnSpLocks/>
          </p:cNvCxnSpPr>
          <p:nvPr/>
        </p:nvCxnSpPr>
        <p:spPr>
          <a:xfrm>
            <a:off x="2843808" y="3837731"/>
            <a:ext cx="2206516" cy="157270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34">
            <a:extLst>
              <a:ext uri="{FF2B5EF4-FFF2-40B4-BE49-F238E27FC236}">
                <a16:creationId xmlns:a16="http://schemas.microsoft.com/office/drawing/2014/main" id="{5A9B5A77-B232-4E66-9753-44FD36D2D9C0}"/>
              </a:ext>
            </a:extLst>
          </p:cNvPr>
          <p:cNvCxnSpPr>
            <a:cxnSpLocks/>
          </p:cNvCxnSpPr>
          <p:nvPr/>
        </p:nvCxnSpPr>
        <p:spPr>
          <a:xfrm>
            <a:off x="3203848" y="4212966"/>
            <a:ext cx="1846476" cy="119746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37">
            <a:extLst>
              <a:ext uri="{FF2B5EF4-FFF2-40B4-BE49-F238E27FC236}">
                <a16:creationId xmlns:a16="http://schemas.microsoft.com/office/drawing/2014/main" id="{12B9D51B-405D-4AF0-B992-B2B4C139240F}"/>
              </a:ext>
            </a:extLst>
          </p:cNvPr>
          <p:cNvCxnSpPr>
            <a:cxnSpLocks/>
          </p:cNvCxnSpPr>
          <p:nvPr/>
        </p:nvCxnSpPr>
        <p:spPr>
          <a:xfrm>
            <a:off x="3203848" y="4437405"/>
            <a:ext cx="1846476" cy="97303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40">
            <a:extLst>
              <a:ext uri="{FF2B5EF4-FFF2-40B4-BE49-F238E27FC236}">
                <a16:creationId xmlns:a16="http://schemas.microsoft.com/office/drawing/2014/main" id="{9641D8E8-B0DC-4903-8065-232849A86CA9}"/>
              </a:ext>
            </a:extLst>
          </p:cNvPr>
          <p:cNvCxnSpPr>
            <a:cxnSpLocks/>
          </p:cNvCxnSpPr>
          <p:nvPr/>
        </p:nvCxnSpPr>
        <p:spPr>
          <a:xfrm>
            <a:off x="3347864" y="4797152"/>
            <a:ext cx="1702460" cy="61328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43">
            <a:extLst>
              <a:ext uri="{FF2B5EF4-FFF2-40B4-BE49-F238E27FC236}">
                <a16:creationId xmlns:a16="http://schemas.microsoft.com/office/drawing/2014/main" id="{1AD68C17-5BD7-4FA1-9A7C-8506C40AA249}"/>
              </a:ext>
            </a:extLst>
          </p:cNvPr>
          <p:cNvCxnSpPr>
            <a:cxnSpLocks/>
          </p:cNvCxnSpPr>
          <p:nvPr/>
        </p:nvCxnSpPr>
        <p:spPr>
          <a:xfrm>
            <a:off x="3851920" y="5145291"/>
            <a:ext cx="1198404" cy="265145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肘形连接符 25">
            <a:extLst>
              <a:ext uri="{FF2B5EF4-FFF2-40B4-BE49-F238E27FC236}">
                <a16:creationId xmlns:a16="http://schemas.microsoft.com/office/drawing/2014/main" id="{5F22AE95-9D23-44ED-ABE4-CB986FCDF70D}"/>
              </a:ext>
            </a:extLst>
          </p:cNvPr>
          <p:cNvCxnSpPr>
            <a:cxnSpLocks/>
            <a:stCxn id="118" idx="3"/>
            <a:endCxn id="109" idx="1"/>
          </p:cNvCxnSpPr>
          <p:nvPr/>
        </p:nvCxnSpPr>
        <p:spPr bwMode="auto">
          <a:xfrm flipV="1">
            <a:off x="6839242" y="4989724"/>
            <a:ext cx="1561211" cy="617977"/>
          </a:xfrm>
          <a:prstGeom prst="bentConnector3">
            <a:avLst>
              <a:gd name="adj1" fmla="val 50000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TextBox 97">
            <a:extLst>
              <a:ext uri="{FF2B5EF4-FFF2-40B4-BE49-F238E27FC236}">
                <a16:creationId xmlns:a16="http://schemas.microsoft.com/office/drawing/2014/main" id="{700D4299-FE06-46D8-A52E-AB9AEA7F3C73}"/>
              </a:ext>
            </a:extLst>
          </p:cNvPr>
          <p:cNvSpPr txBox="1"/>
          <p:nvPr/>
        </p:nvSpPr>
        <p:spPr>
          <a:xfrm>
            <a:off x="7157499" y="4674622"/>
            <a:ext cx="127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Min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109" name="表格 108">
            <a:extLst>
              <a:ext uri="{FF2B5EF4-FFF2-40B4-BE49-F238E27FC236}">
                <a16:creationId xmlns:a16="http://schemas.microsoft.com/office/drawing/2014/main" id="{28472FEE-B387-4C68-9180-D3DACBC0F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29710"/>
              </p:ext>
            </p:extLst>
          </p:nvPr>
        </p:nvGraphicFramePr>
        <p:xfrm>
          <a:off x="8400453" y="4730643"/>
          <a:ext cx="504056" cy="518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表格 2">
            <a:extLst>
              <a:ext uri="{FF2B5EF4-FFF2-40B4-BE49-F238E27FC236}">
                <a16:creationId xmlns:a16="http://schemas.microsoft.com/office/drawing/2014/main" id="{7389BB25-1FFA-452E-9011-D4309E5CEBA7}"/>
              </a:ext>
            </a:extLst>
          </p:cNvPr>
          <p:cNvGraphicFramePr>
            <a:graphicFrameLocks noGrp="1"/>
          </p:cNvGraphicFramePr>
          <p:nvPr/>
        </p:nvGraphicFramePr>
        <p:xfrm>
          <a:off x="5030316" y="4419717"/>
          <a:ext cx="539050" cy="23936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17" name="直接连接符 107">
            <a:extLst>
              <a:ext uri="{FF2B5EF4-FFF2-40B4-BE49-F238E27FC236}">
                <a16:creationId xmlns:a16="http://schemas.microsoft.com/office/drawing/2014/main" id="{A23775E3-7EBC-478C-B8C0-06269DC6DAFE}"/>
              </a:ext>
            </a:extLst>
          </p:cNvPr>
          <p:cNvCxnSpPr>
            <a:cxnSpLocks/>
          </p:cNvCxnSpPr>
          <p:nvPr/>
        </p:nvCxnSpPr>
        <p:spPr>
          <a:xfrm flipV="1">
            <a:off x="7020272" y="4293096"/>
            <a:ext cx="0" cy="2352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表格 2">
            <a:extLst>
              <a:ext uri="{FF2B5EF4-FFF2-40B4-BE49-F238E27FC236}">
                <a16:creationId xmlns:a16="http://schemas.microsoft.com/office/drawing/2014/main" id="{8D8D1D60-6848-4F85-BF69-BCACC9C0F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07774"/>
              </p:ext>
            </p:extLst>
          </p:nvPr>
        </p:nvGraphicFramePr>
        <p:xfrm>
          <a:off x="6300192" y="4419717"/>
          <a:ext cx="539050" cy="2375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19" name="直接箭头连接符 78">
            <a:extLst>
              <a:ext uri="{FF2B5EF4-FFF2-40B4-BE49-F238E27FC236}">
                <a16:creationId xmlns:a16="http://schemas.microsoft.com/office/drawing/2014/main" id="{EA371122-6E38-4D66-A09D-D3C2CD0C1A77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5569366" y="5607701"/>
            <a:ext cx="730826" cy="884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9">
            <a:extLst>
              <a:ext uri="{FF2B5EF4-FFF2-40B4-BE49-F238E27FC236}">
                <a16:creationId xmlns:a16="http://schemas.microsoft.com/office/drawing/2014/main" id="{01F93DC8-120F-4EFC-A5DC-91CEA6604D7A}"/>
              </a:ext>
            </a:extLst>
          </p:cNvPr>
          <p:cNvSpPr txBox="1"/>
          <p:nvPr/>
        </p:nvSpPr>
        <p:spPr>
          <a:xfrm>
            <a:off x="5492605" y="5031770"/>
            <a:ext cx="9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Noise</a:t>
            </a:r>
          </a:p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injection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83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18" t="-1538" r="-236364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1538" r="-3175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4" name="TextBox 113">
            <a:extLst>
              <a:ext uri="{FF2B5EF4-FFF2-40B4-BE49-F238E27FC236}">
                <a16:creationId xmlns:a16="http://schemas.microsoft.com/office/drawing/2014/main" id="{7B7F3EE6-730A-4156-9AE3-16A10556A442}"/>
              </a:ext>
            </a:extLst>
          </p:cNvPr>
          <p:cNvSpPr txBox="1"/>
          <p:nvPr/>
        </p:nvSpPr>
        <p:spPr>
          <a:xfrm>
            <a:off x="1986925" y="1444714"/>
            <a:ext cx="203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5" name="TextBox 42">
            <a:extLst>
              <a:ext uri="{FF2B5EF4-FFF2-40B4-BE49-F238E27FC236}">
                <a16:creationId xmlns:a16="http://schemas.microsoft.com/office/drawing/2014/main" id="{59C0486A-9141-483A-B1EA-E95EEEAFEC49}"/>
              </a:ext>
            </a:extLst>
          </p:cNvPr>
          <p:cNvSpPr txBox="1"/>
          <p:nvPr/>
        </p:nvSpPr>
        <p:spPr>
          <a:xfrm>
            <a:off x="-262880" y="24820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8271CFF-0630-4689-B835-B5E007F38348}"/>
              </a:ext>
            </a:extLst>
          </p:cNvPr>
          <p:cNvSpPr txBox="1"/>
          <p:nvPr/>
        </p:nvSpPr>
        <p:spPr>
          <a:xfrm>
            <a:off x="2769725" y="236918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CM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7" name="表格 146">
                <a:extLst>
                  <a:ext uri="{FF2B5EF4-FFF2-40B4-BE49-F238E27FC236}">
                    <a16:creationId xmlns:a16="http://schemas.microsoft.com/office/drawing/2014/main" id="{19261212-BD89-492D-A2B9-731392107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4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7" name="表格 146">
                <a:extLst>
                  <a:ext uri="{FF2B5EF4-FFF2-40B4-BE49-F238E27FC236}">
                    <a16:creationId xmlns:a16="http://schemas.microsoft.com/office/drawing/2014/main" id="{19261212-BD89-492D-A2B9-731392107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" t="-1163" r="-2381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8" name="直接连接符 107">
            <a:extLst>
              <a:ext uri="{FF2B5EF4-FFF2-40B4-BE49-F238E27FC236}">
                <a16:creationId xmlns:a16="http://schemas.microsoft.com/office/drawing/2014/main" id="{7D75C86D-8DBB-439D-A0DB-D5130EA890AD}"/>
              </a:ext>
            </a:extLst>
          </p:cNvPr>
          <p:cNvCxnSpPr>
            <a:cxnSpLocks/>
          </p:cNvCxnSpPr>
          <p:nvPr/>
        </p:nvCxnSpPr>
        <p:spPr>
          <a:xfrm flipV="1">
            <a:off x="4644008" y="1556792"/>
            <a:ext cx="0" cy="27220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58">
            <a:extLst>
              <a:ext uri="{FF2B5EF4-FFF2-40B4-BE49-F238E27FC236}">
                <a16:creationId xmlns:a16="http://schemas.microsoft.com/office/drawing/2014/main" id="{FA888ABD-384D-4C82-AEAE-BC4AB395DA5E}"/>
              </a:ext>
            </a:extLst>
          </p:cNvPr>
          <p:cNvCxnSpPr>
            <a:cxnSpLocks/>
          </p:cNvCxnSpPr>
          <p:nvPr/>
        </p:nvCxnSpPr>
        <p:spPr>
          <a:xfrm flipH="1">
            <a:off x="7308304" y="3114262"/>
            <a:ext cx="9361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表格 2">
            <a:extLst>
              <a:ext uri="{FF2B5EF4-FFF2-40B4-BE49-F238E27FC236}">
                <a16:creationId xmlns:a16="http://schemas.microsoft.com/office/drawing/2014/main" id="{0ED2C3C7-42AC-4E97-AF2B-4E4099708258}"/>
              </a:ext>
            </a:extLst>
          </p:cNvPr>
          <p:cNvGraphicFramePr>
            <a:graphicFrameLocks noGrp="1"/>
          </p:cNvGraphicFramePr>
          <p:nvPr/>
        </p:nvGraphicFramePr>
        <p:xfrm>
          <a:off x="6697246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51" name="直接箭头连接符 67">
            <a:extLst>
              <a:ext uri="{FF2B5EF4-FFF2-40B4-BE49-F238E27FC236}">
                <a16:creationId xmlns:a16="http://schemas.microsoft.com/office/drawing/2014/main" id="{A30BADE3-893B-4390-8B8A-DB1A12CC3820}"/>
              </a:ext>
            </a:extLst>
          </p:cNvPr>
          <p:cNvCxnSpPr>
            <a:cxnSpLocks/>
          </p:cNvCxnSpPr>
          <p:nvPr/>
        </p:nvCxnSpPr>
        <p:spPr>
          <a:xfrm flipH="1">
            <a:off x="4716018" y="3114262"/>
            <a:ext cx="51194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箭头连接符 65">
            <a:extLst>
              <a:ext uri="{FF2B5EF4-FFF2-40B4-BE49-F238E27FC236}">
                <a16:creationId xmlns:a16="http://schemas.microsoft.com/office/drawing/2014/main" id="{CF6C2C49-5106-43A0-B625-518E801F2D04}"/>
              </a:ext>
            </a:extLst>
          </p:cNvPr>
          <p:cNvCxnSpPr>
            <a:cxnSpLocks/>
          </p:cNvCxnSpPr>
          <p:nvPr/>
        </p:nvCxnSpPr>
        <p:spPr>
          <a:xfrm flipH="1">
            <a:off x="5796136" y="3114262"/>
            <a:ext cx="90111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77">
            <a:extLst>
              <a:ext uri="{FF2B5EF4-FFF2-40B4-BE49-F238E27FC236}">
                <a16:creationId xmlns:a16="http://schemas.microsoft.com/office/drawing/2014/main" id="{CB69E6E9-1243-4A46-93C7-14B09DFD8F42}"/>
              </a:ext>
            </a:extLst>
          </p:cNvPr>
          <p:cNvSpPr txBox="1"/>
          <p:nvPr/>
        </p:nvSpPr>
        <p:spPr>
          <a:xfrm>
            <a:off x="566538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obfuscation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54" name="直接连接符 103">
            <a:extLst>
              <a:ext uri="{FF2B5EF4-FFF2-40B4-BE49-F238E27FC236}">
                <a16:creationId xmlns:a16="http://schemas.microsoft.com/office/drawing/2014/main" id="{979D1B85-EFBB-48A0-B017-B11508B72EBE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278877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" name="表格 2">
            <a:extLst>
              <a:ext uri="{FF2B5EF4-FFF2-40B4-BE49-F238E27FC236}">
                <a16:creationId xmlns:a16="http://schemas.microsoft.com/office/drawing/2014/main" id="{1344CEDE-70A9-47A2-A18B-EE81B5760929}"/>
              </a:ext>
            </a:extLst>
          </p:cNvPr>
          <p:cNvGraphicFramePr>
            <a:graphicFrameLocks noGrp="1"/>
          </p:cNvGraphicFramePr>
          <p:nvPr/>
        </p:nvGraphicFramePr>
        <p:xfrm>
          <a:off x="5227959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sp>
        <p:nvSpPr>
          <p:cNvPr id="156" name="TextBox 42">
            <a:extLst>
              <a:ext uri="{FF2B5EF4-FFF2-40B4-BE49-F238E27FC236}">
                <a16:creationId xmlns:a16="http://schemas.microsoft.com/office/drawing/2014/main" id="{39E96B39-2BE8-49A4-A749-C4014CAA0C62}"/>
              </a:ext>
            </a:extLst>
          </p:cNvPr>
          <p:cNvSpPr txBox="1"/>
          <p:nvPr/>
        </p:nvSpPr>
        <p:spPr>
          <a:xfrm>
            <a:off x="7829272" y="239049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7" name="TextBox 112">
            <a:extLst>
              <a:ext uri="{FF2B5EF4-FFF2-40B4-BE49-F238E27FC236}">
                <a16:creationId xmlns:a16="http://schemas.microsoft.com/office/drawing/2014/main" id="{E6E79AAB-DB63-4522-8403-757A66941B20}"/>
              </a:ext>
            </a:extLst>
          </p:cNvPr>
          <p:cNvSpPr txBox="1"/>
          <p:nvPr/>
        </p:nvSpPr>
        <p:spPr>
          <a:xfrm>
            <a:off x="5848587" y="142874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8" name="TextBox 77">
            <a:extLst>
              <a:ext uri="{FF2B5EF4-FFF2-40B4-BE49-F238E27FC236}">
                <a16:creationId xmlns:a16="http://schemas.microsoft.com/office/drawing/2014/main" id="{B8E7ED96-576D-469F-8BD0-DF1F770764AC}"/>
              </a:ext>
            </a:extLst>
          </p:cNvPr>
          <p:cNvSpPr txBox="1"/>
          <p:nvPr/>
        </p:nvSpPr>
        <p:spPr>
          <a:xfrm>
            <a:off x="444602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look-up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9" name="TextBox 77">
            <a:extLst>
              <a:ext uri="{FF2B5EF4-FFF2-40B4-BE49-F238E27FC236}">
                <a16:creationId xmlns:a16="http://schemas.microsoft.com/office/drawing/2014/main" id="{8A47DD53-A88B-4B5D-B025-29598A5E3358}"/>
              </a:ext>
            </a:extLst>
          </p:cNvPr>
          <p:cNvSpPr txBox="1"/>
          <p:nvPr/>
        </p:nvSpPr>
        <p:spPr>
          <a:xfrm>
            <a:off x="7365698" y="2769291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hashing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BED7C5BD-0339-4DF0-A711-0407E1EE2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2" y="5681175"/>
            <a:ext cx="497581" cy="6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Step 3: Result perturbation</a:t>
            </a: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22</a:t>
            </a:fld>
            <a:endParaRPr lang="en-US" altLang="ko-KR">
              <a:latin typeface="Arial Unicode MS" pitchFamily="34" charset="-122"/>
            </a:endParaRPr>
          </a:p>
        </p:txBody>
      </p: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F3CCE0E5-2628-4397-9376-F7B877E90C59}"/>
              </a:ext>
            </a:extLst>
          </p:cNvPr>
          <p:cNvGraphicFramePr>
            <a:graphicFrameLocks noGrp="1"/>
          </p:cNvGraphicFramePr>
          <p:nvPr/>
        </p:nvGraphicFramePr>
        <p:xfrm>
          <a:off x="2454369" y="279060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395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6" t="-1163" r="-20340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63" r="-101124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273" t="-1163" r="-2273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0" name="直接箭头连接符 24">
            <a:extLst>
              <a:ext uri="{FF2B5EF4-FFF2-40B4-BE49-F238E27FC236}">
                <a16:creationId xmlns:a16="http://schemas.microsoft.com/office/drawing/2014/main" id="{BE5453D8-9426-4DCA-9718-1DAC3F3326B9}"/>
              </a:ext>
            </a:extLst>
          </p:cNvPr>
          <p:cNvCxnSpPr>
            <a:cxnSpLocks/>
          </p:cNvCxnSpPr>
          <p:nvPr/>
        </p:nvCxnSpPr>
        <p:spPr>
          <a:xfrm>
            <a:off x="3347864" y="3037022"/>
            <a:ext cx="1702460" cy="2373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26">
            <a:extLst>
              <a:ext uri="{FF2B5EF4-FFF2-40B4-BE49-F238E27FC236}">
                <a16:creationId xmlns:a16="http://schemas.microsoft.com/office/drawing/2014/main" id="{96029288-9D09-4E26-ABB1-1D168F6A6E0F}"/>
              </a:ext>
            </a:extLst>
          </p:cNvPr>
          <p:cNvCxnSpPr>
            <a:cxnSpLocks/>
          </p:cNvCxnSpPr>
          <p:nvPr/>
        </p:nvCxnSpPr>
        <p:spPr>
          <a:xfrm>
            <a:off x="3347864" y="3435996"/>
            <a:ext cx="1702460" cy="197443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31">
            <a:extLst>
              <a:ext uri="{FF2B5EF4-FFF2-40B4-BE49-F238E27FC236}">
                <a16:creationId xmlns:a16="http://schemas.microsoft.com/office/drawing/2014/main" id="{CDFF9B14-041F-4862-835E-7F77653B53AB}"/>
              </a:ext>
            </a:extLst>
          </p:cNvPr>
          <p:cNvCxnSpPr>
            <a:cxnSpLocks/>
          </p:cNvCxnSpPr>
          <p:nvPr/>
        </p:nvCxnSpPr>
        <p:spPr>
          <a:xfrm>
            <a:off x="2843808" y="3837731"/>
            <a:ext cx="2206516" cy="157270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34">
            <a:extLst>
              <a:ext uri="{FF2B5EF4-FFF2-40B4-BE49-F238E27FC236}">
                <a16:creationId xmlns:a16="http://schemas.microsoft.com/office/drawing/2014/main" id="{5A9B5A77-B232-4E66-9753-44FD36D2D9C0}"/>
              </a:ext>
            </a:extLst>
          </p:cNvPr>
          <p:cNvCxnSpPr>
            <a:cxnSpLocks/>
          </p:cNvCxnSpPr>
          <p:nvPr/>
        </p:nvCxnSpPr>
        <p:spPr>
          <a:xfrm>
            <a:off x="3203848" y="4212966"/>
            <a:ext cx="1846476" cy="119746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37">
            <a:extLst>
              <a:ext uri="{FF2B5EF4-FFF2-40B4-BE49-F238E27FC236}">
                <a16:creationId xmlns:a16="http://schemas.microsoft.com/office/drawing/2014/main" id="{12B9D51B-405D-4AF0-B992-B2B4C139240F}"/>
              </a:ext>
            </a:extLst>
          </p:cNvPr>
          <p:cNvCxnSpPr>
            <a:cxnSpLocks/>
          </p:cNvCxnSpPr>
          <p:nvPr/>
        </p:nvCxnSpPr>
        <p:spPr>
          <a:xfrm>
            <a:off x="3203848" y="4437405"/>
            <a:ext cx="1846476" cy="97303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40">
            <a:extLst>
              <a:ext uri="{FF2B5EF4-FFF2-40B4-BE49-F238E27FC236}">
                <a16:creationId xmlns:a16="http://schemas.microsoft.com/office/drawing/2014/main" id="{9641D8E8-B0DC-4903-8065-232849A86CA9}"/>
              </a:ext>
            </a:extLst>
          </p:cNvPr>
          <p:cNvCxnSpPr>
            <a:cxnSpLocks/>
          </p:cNvCxnSpPr>
          <p:nvPr/>
        </p:nvCxnSpPr>
        <p:spPr>
          <a:xfrm>
            <a:off x="3347864" y="4797152"/>
            <a:ext cx="1702460" cy="61328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43">
            <a:extLst>
              <a:ext uri="{FF2B5EF4-FFF2-40B4-BE49-F238E27FC236}">
                <a16:creationId xmlns:a16="http://schemas.microsoft.com/office/drawing/2014/main" id="{1AD68C17-5BD7-4FA1-9A7C-8506C40AA249}"/>
              </a:ext>
            </a:extLst>
          </p:cNvPr>
          <p:cNvCxnSpPr>
            <a:cxnSpLocks/>
          </p:cNvCxnSpPr>
          <p:nvPr/>
        </p:nvCxnSpPr>
        <p:spPr>
          <a:xfrm>
            <a:off x="3851920" y="5145291"/>
            <a:ext cx="1198404" cy="265145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肘形连接符 25">
            <a:extLst>
              <a:ext uri="{FF2B5EF4-FFF2-40B4-BE49-F238E27FC236}">
                <a16:creationId xmlns:a16="http://schemas.microsoft.com/office/drawing/2014/main" id="{5F22AE95-9D23-44ED-ABE4-CB986FCDF70D}"/>
              </a:ext>
            </a:extLst>
          </p:cNvPr>
          <p:cNvCxnSpPr>
            <a:cxnSpLocks/>
            <a:stCxn id="118" idx="3"/>
            <a:endCxn id="109" idx="1"/>
          </p:cNvCxnSpPr>
          <p:nvPr/>
        </p:nvCxnSpPr>
        <p:spPr bwMode="auto">
          <a:xfrm flipV="1">
            <a:off x="6839242" y="4989724"/>
            <a:ext cx="1561211" cy="617977"/>
          </a:xfrm>
          <a:prstGeom prst="bentConnector3">
            <a:avLst>
              <a:gd name="adj1" fmla="val 50000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TextBox 97">
            <a:extLst>
              <a:ext uri="{FF2B5EF4-FFF2-40B4-BE49-F238E27FC236}">
                <a16:creationId xmlns:a16="http://schemas.microsoft.com/office/drawing/2014/main" id="{700D4299-FE06-46D8-A52E-AB9AEA7F3C73}"/>
              </a:ext>
            </a:extLst>
          </p:cNvPr>
          <p:cNvSpPr txBox="1"/>
          <p:nvPr/>
        </p:nvSpPr>
        <p:spPr>
          <a:xfrm>
            <a:off x="7157499" y="4674622"/>
            <a:ext cx="127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Min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109" name="表格 108">
            <a:extLst>
              <a:ext uri="{FF2B5EF4-FFF2-40B4-BE49-F238E27FC236}">
                <a16:creationId xmlns:a16="http://schemas.microsoft.com/office/drawing/2014/main" id="{28472FEE-B387-4C68-9180-D3DACBC0F8DF}"/>
              </a:ext>
            </a:extLst>
          </p:cNvPr>
          <p:cNvGraphicFramePr>
            <a:graphicFrameLocks noGrp="1"/>
          </p:cNvGraphicFramePr>
          <p:nvPr/>
        </p:nvGraphicFramePr>
        <p:xfrm>
          <a:off x="8400453" y="4730643"/>
          <a:ext cx="504056" cy="518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表格 2">
            <a:extLst>
              <a:ext uri="{FF2B5EF4-FFF2-40B4-BE49-F238E27FC236}">
                <a16:creationId xmlns:a16="http://schemas.microsoft.com/office/drawing/2014/main" id="{7389BB25-1FFA-452E-9011-D4309E5CEBA7}"/>
              </a:ext>
            </a:extLst>
          </p:cNvPr>
          <p:cNvGraphicFramePr>
            <a:graphicFrameLocks noGrp="1"/>
          </p:cNvGraphicFramePr>
          <p:nvPr/>
        </p:nvGraphicFramePr>
        <p:xfrm>
          <a:off x="5030316" y="4419717"/>
          <a:ext cx="539050" cy="23936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17" name="直接连接符 107">
            <a:extLst>
              <a:ext uri="{FF2B5EF4-FFF2-40B4-BE49-F238E27FC236}">
                <a16:creationId xmlns:a16="http://schemas.microsoft.com/office/drawing/2014/main" id="{A23775E3-7EBC-478C-B8C0-06269DC6DAFE}"/>
              </a:ext>
            </a:extLst>
          </p:cNvPr>
          <p:cNvCxnSpPr>
            <a:cxnSpLocks/>
          </p:cNvCxnSpPr>
          <p:nvPr/>
        </p:nvCxnSpPr>
        <p:spPr>
          <a:xfrm flipV="1">
            <a:off x="7020272" y="4293096"/>
            <a:ext cx="0" cy="2352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表格 2">
            <a:extLst>
              <a:ext uri="{FF2B5EF4-FFF2-40B4-BE49-F238E27FC236}">
                <a16:creationId xmlns:a16="http://schemas.microsoft.com/office/drawing/2014/main" id="{8D8D1D60-6848-4F85-BF69-BCACC9C0F3F0}"/>
              </a:ext>
            </a:extLst>
          </p:cNvPr>
          <p:cNvGraphicFramePr>
            <a:graphicFrameLocks noGrp="1"/>
          </p:cNvGraphicFramePr>
          <p:nvPr/>
        </p:nvGraphicFramePr>
        <p:xfrm>
          <a:off x="6300192" y="4419717"/>
          <a:ext cx="539050" cy="2375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19" name="直接箭头连接符 78">
            <a:extLst>
              <a:ext uri="{FF2B5EF4-FFF2-40B4-BE49-F238E27FC236}">
                <a16:creationId xmlns:a16="http://schemas.microsoft.com/office/drawing/2014/main" id="{EA371122-6E38-4D66-A09D-D3C2CD0C1A77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5569366" y="5607701"/>
            <a:ext cx="730826" cy="884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9">
            <a:extLst>
              <a:ext uri="{FF2B5EF4-FFF2-40B4-BE49-F238E27FC236}">
                <a16:creationId xmlns:a16="http://schemas.microsoft.com/office/drawing/2014/main" id="{01F93DC8-120F-4EFC-A5DC-91CEA6604D7A}"/>
              </a:ext>
            </a:extLst>
          </p:cNvPr>
          <p:cNvSpPr txBox="1"/>
          <p:nvPr/>
        </p:nvSpPr>
        <p:spPr>
          <a:xfrm>
            <a:off x="5492605" y="5031770"/>
            <a:ext cx="9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Noise</a:t>
            </a:r>
          </a:p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injection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83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18" t="-1538" r="-236364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1538" r="-3175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4" name="TextBox 113">
            <a:extLst>
              <a:ext uri="{FF2B5EF4-FFF2-40B4-BE49-F238E27FC236}">
                <a16:creationId xmlns:a16="http://schemas.microsoft.com/office/drawing/2014/main" id="{7B7F3EE6-730A-4156-9AE3-16A10556A442}"/>
              </a:ext>
            </a:extLst>
          </p:cNvPr>
          <p:cNvSpPr txBox="1"/>
          <p:nvPr/>
        </p:nvSpPr>
        <p:spPr>
          <a:xfrm>
            <a:off x="1986925" y="1444714"/>
            <a:ext cx="203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5" name="TextBox 42">
            <a:extLst>
              <a:ext uri="{FF2B5EF4-FFF2-40B4-BE49-F238E27FC236}">
                <a16:creationId xmlns:a16="http://schemas.microsoft.com/office/drawing/2014/main" id="{59C0486A-9141-483A-B1EA-E95EEEAFEC49}"/>
              </a:ext>
            </a:extLst>
          </p:cNvPr>
          <p:cNvSpPr txBox="1"/>
          <p:nvPr/>
        </p:nvSpPr>
        <p:spPr>
          <a:xfrm>
            <a:off x="-262880" y="24820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8271CFF-0630-4689-B835-B5E007F38348}"/>
              </a:ext>
            </a:extLst>
          </p:cNvPr>
          <p:cNvSpPr txBox="1"/>
          <p:nvPr/>
        </p:nvSpPr>
        <p:spPr>
          <a:xfrm>
            <a:off x="2769725" y="236918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CM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7" name="表格 146">
                <a:extLst>
                  <a:ext uri="{FF2B5EF4-FFF2-40B4-BE49-F238E27FC236}">
                    <a16:creationId xmlns:a16="http://schemas.microsoft.com/office/drawing/2014/main" id="{19261212-BD89-492D-A2B9-731392107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4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7" name="表格 146">
                <a:extLst>
                  <a:ext uri="{FF2B5EF4-FFF2-40B4-BE49-F238E27FC236}">
                    <a16:creationId xmlns:a16="http://schemas.microsoft.com/office/drawing/2014/main" id="{19261212-BD89-492D-A2B9-731392107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" t="-1163" r="-2381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8" name="直接连接符 107">
            <a:extLst>
              <a:ext uri="{FF2B5EF4-FFF2-40B4-BE49-F238E27FC236}">
                <a16:creationId xmlns:a16="http://schemas.microsoft.com/office/drawing/2014/main" id="{7D75C86D-8DBB-439D-A0DB-D5130EA890AD}"/>
              </a:ext>
            </a:extLst>
          </p:cNvPr>
          <p:cNvCxnSpPr>
            <a:cxnSpLocks/>
          </p:cNvCxnSpPr>
          <p:nvPr/>
        </p:nvCxnSpPr>
        <p:spPr>
          <a:xfrm flipV="1">
            <a:off x="4644008" y="1556792"/>
            <a:ext cx="0" cy="27220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58">
            <a:extLst>
              <a:ext uri="{FF2B5EF4-FFF2-40B4-BE49-F238E27FC236}">
                <a16:creationId xmlns:a16="http://schemas.microsoft.com/office/drawing/2014/main" id="{FA888ABD-384D-4C82-AEAE-BC4AB395DA5E}"/>
              </a:ext>
            </a:extLst>
          </p:cNvPr>
          <p:cNvCxnSpPr>
            <a:cxnSpLocks/>
          </p:cNvCxnSpPr>
          <p:nvPr/>
        </p:nvCxnSpPr>
        <p:spPr>
          <a:xfrm flipH="1">
            <a:off x="7308304" y="3114262"/>
            <a:ext cx="9361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表格 2">
            <a:extLst>
              <a:ext uri="{FF2B5EF4-FFF2-40B4-BE49-F238E27FC236}">
                <a16:creationId xmlns:a16="http://schemas.microsoft.com/office/drawing/2014/main" id="{0ED2C3C7-42AC-4E97-AF2B-4E4099708258}"/>
              </a:ext>
            </a:extLst>
          </p:cNvPr>
          <p:cNvGraphicFramePr>
            <a:graphicFrameLocks noGrp="1"/>
          </p:cNvGraphicFramePr>
          <p:nvPr/>
        </p:nvGraphicFramePr>
        <p:xfrm>
          <a:off x="6697246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51" name="直接箭头连接符 67">
            <a:extLst>
              <a:ext uri="{FF2B5EF4-FFF2-40B4-BE49-F238E27FC236}">
                <a16:creationId xmlns:a16="http://schemas.microsoft.com/office/drawing/2014/main" id="{A30BADE3-893B-4390-8B8A-DB1A12CC3820}"/>
              </a:ext>
            </a:extLst>
          </p:cNvPr>
          <p:cNvCxnSpPr>
            <a:cxnSpLocks/>
          </p:cNvCxnSpPr>
          <p:nvPr/>
        </p:nvCxnSpPr>
        <p:spPr>
          <a:xfrm flipH="1">
            <a:off x="4716018" y="3114262"/>
            <a:ext cx="51194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箭头连接符 65">
            <a:extLst>
              <a:ext uri="{FF2B5EF4-FFF2-40B4-BE49-F238E27FC236}">
                <a16:creationId xmlns:a16="http://schemas.microsoft.com/office/drawing/2014/main" id="{CF6C2C49-5106-43A0-B625-518E801F2D04}"/>
              </a:ext>
            </a:extLst>
          </p:cNvPr>
          <p:cNvCxnSpPr>
            <a:cxnSpLocks/>
          </p:cNvCxnSpPr>
          <p:nvPr/>
        </p:nvCxnSpPr>
        <p:spPr>
          <a:xfrm flipH="1">
            <a:off x="5796136" y="3114262"/>
            <a:ext cx="90111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77">
            <a:extLst>
              <a:ext uri="{FF2B5EF4-FFF2-40B4-BE49-F238E27FC236}">
                <a16:creationId xmlns:a16="http://schemas.microsoft.com/office/drawing/2014/main" id="{CB69E6E9-1243-4A46-93C7-14B09DFD8F42}"/>
              </a:ext>
            </a:extLst>
          </p:cNvPr>
          <p:cNvSpPr txBox="1"/>
          <p:nvPr/>
        </p:nvSpPr>
        <p:spPr>
          <a:xfrm>
            <a:off x="566538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obfuscation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54" name="直接连接符 103">
            <a:extLst>
              <a:ext uri="{FF2B5EF4-FFF2-40B4-BE49-F238E27FC236}">
                <a16:creationId xmlns:a16="http://schemas.microsoft.com/office/drawing/2014/main" id="{979D1B85-EFBB-48A0-B017-B11508B72EBE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278877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" name="表格 2">
            <a:extLst>
              <a:ext uri="{FF2B5EF4-FFF2-40B4-BE49-F238E27FC236}">
                <a16:creationId xmlns:a16="http://schemas.microsoft.com/office/drawing/2014/main" id="{1344CEDE-70A9-47A2-A18B-EE81B5760929}"/>
              </a:ext>
            </a:extLst>
          </p:cNvPr>
          <p:cNvGraphicFramePr>
            <a:graphicFrameLocks noGrp="1"/>
          </p:cNvGraphicFramePr>
          <p:nvPr/>
        </p:nvGraphicFramePr>
        <p:xfrm>
          <a:off x="5227959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sp>
        <p:nvSpPr>
          <p:cNvPr id="156" name="TextBox 42">
            <a:extLst>
              <a:ext uri="{FF2B5EF4-FFF2-40B4-BE49-F238E27FC236}">
                <a16:creationId xmlns:a16="http://schemas.microsoft.com/office/drawing/2014/main" id="{39E96B39-2BE8-49A4-A749-C4014CAA0C62}"/>
              </a:ext>
            </a:extLst>
          </p:cNvPr>
          <p:cNvSpPr txBox="1"/>
          <p:nvPr/>
        </p:nvSpPr>
        <p:spPr>
          <a:xfrm>
            <a:off x="7829272" y="239049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7" name="TextBox 112">
            <a:extLst>
              <a:ext uri="{FF2B5EF4-FFF2-40B4-BE49-F238E27FC236}">
                <a16:creationId xmlns:a16="http://schemas.microsoft.com/office/drawing/2014/main" id="{E6E79AAB-DB63-4522-8403-757A66941B20}"/>
              </a:ext>
            </a:extLst>
          </p:cNvPr>
          <p:cNvSpPr txBox="1"/>
          <p:nvPr/>
        </p:nvSpPr>
        <p:spPr>
          <a:xfrm>
            <a:off x="5848587" y="142874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8" name="TextBox 77">
            <a:extLst>
              <a:ext uri="{FF2B5EF4-FFF2-40B4-BE49-F238E27FC236}">
                <a16:creationId xmlns:a16="http://schemas.microsoft.com/office/drawing/2014/main" id="{B8E7ED96-576D-469F-8BD0-DF1F770764AC}"/>
              </a:ext>
            </a:extLst>
          </p:cNvPr>
          <p:cNvSpPr txBox="1"/>
          <p:nvPr/>
        </p:nvSpPr>
        <p:spPr>
          <a:xfrm>
            <a:off x="444602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look-up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9" name="TextBox 77">
            <a:extLst>
              <a:ext uri="{FF2B5EF4-FFF2-40B4-BE49-F238E27FC236}">
                <a16:creationId xmlns:a16="http://schemas.microsoft.com/office/drawing/2014/main" id="{8A47DD53-A88B-4B5D-B025-29598A5E3358}"/>
              </a:ext>
            </a:extLst>
          </p:cNvPr>
          <p:cNvSpPr txBox="1"/>
          <p:nvPr/>
        </p:nvSpPr>
        <p:spPr>
          <a:xfrm>
            <a:off x="7365698" y="2769291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hashing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BED7C5BD-0339-4DF0-A711-0407E1EE2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2" y="5681175"/>
            <a:ext cx="497581" cy="663445"/>
          </a:xfrm>
          <a:prstGeom prst="rect">
            <a:avLst/>
          </a:prstGeom>
        </p:spPr>
      </p:pic>
      <p:sp>
        <p:nvSpPr>
          <p:cNvPr id="40" name="矩形标注 264">
            <a:extLst>
              <a:ext uri="{FF2B5EF4-FFF2-40B4-BE49-F238E27FC236}">
                <a16:creationId xmlns:a16="http://schemas.microsoft.com/office/drawing/2014/main" id="{BB0FB4DE-D3D7-4B7F-9075-37F5EFED7793}"/>
              </a:ext>
            </a:extLst>
          </p:cNvPr>
          <p:cNvSpPr/>
          <p:nvPr/>
        </p:nvSpPr>
        <p:spPr bwMode="auto">
          <a:xfrm>
            <a:off x="7045229" y="804047"/>
            <a:ext cx="2009015" cy="646331"/>
          </a:xfrm>
          <a:prstGeom prst="wedgeRectCallout">
            <a:avLst>
              <a:gd name="adj1" fmla="val -38935"/>
              <a:gd name="adj2" fmla="val 10218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Preserve privacy of querying terms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41" name="矩形标注 264">
            <a:extLst>
              <a:ext uri="{FF2B5EF4-FFF2-40B4-BE49-F238E27FC236}">
                <a16:creationId xmlns:a16="http://schemas.microsoft.com/office/drawing/2014/main" id="{D9D7554D-9060-4F63-A4B8-08D530775A1F}"/>
              </a:ext>
            </a:extLst>
          </p:cNvPr>
          <p:cNvSpPr/>
          <p:nvPr/>
        </p:nvSpPr>
        <p:spPr bwMode="auto">
          <a:xfrm>
            <a:off x="7043269" y="5854542"/>
            <a:ext cx="2009015" cy="646331"/>
          </a:xfrm>
          <a:prstGeom prst="wedgeRectCallout">
            <a:avLst>
              <a:gd name="adj1" fmla="val -90613"/>
              <a:gd name="adj2" fmla="val -1866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Preserve privacy of documents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16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Step 3: Result perturbation</a:t>
            </a: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23</a:t>
            </a:fld>
            <a:endParaRPr lang="en-US" altLang="ko-KR">
              <a:latin typeface="Arial Unicode MS" pitchFamily="34" charset="-122"/>
            </a:endParaRPr>
          </a:p>
        </p:txBody>
      </p: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F3CCE0E5-2628-4397-9376-F7B877E90C59}"/>
              </a:ext>
            </a:extLst>
          </p:cNvPr>
          <p:cNvGraphicFramePr>
            <a:graphicFrameLocks noGrp="1"/>
          </p:cNvGraphicFramePr>
          <p:nvPr/>
        </p:nvGraphicFramePr>
        <p:xfrm>
          <a:off x="2454369" y="279060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3951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表格 68">
                <a:extLst>
                  <a:ext uri="{FF2B5EF4-FFF2-40B4-BE49-F238E27FC236}">
                    <a16:creationId xmlns:a16="http://schemas.microsoft.com/office/drawing/2014/main" id="{6D94D2FE-0A10-4FC3-9381-FADE1BF814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2546" y="2917834"/>
              <a:ext cx="1609191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63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3389838973"/>
                        </a:ext>
                      </a:extLst>
                    </a:gridCol>
                    <a:gridCol w="536397">
                      <a:extLst>
                        <a:ext uri="{9D8B030D-6E8A-4147-A177-3AD203B41FA5}">
                          <a16:colId xmlns:a16="http://schemas.microsoft.com/office/drawing/2014/main" val="2205932319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6" t="-1163" r="-20340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63" r="-101124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273" t="-1163" r="-2273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0" name="直接箭头连接符 24">
            <a:extLst>
              <a:ext uri="{FF2B5EF4-FFF2-40B4-BE49-F238E27FC236}">
                <a16:creationId xmlns:a16="http://schemas.microsoft.com/office/drawing/2014/main" id="{BE5453D8-9426-4DCA-9718-1DAC3F3326B9}"/>
              </a:ext>
            </a:extLst>
          </p:cNvPr>
          <p:cNvCxnSpPr>
            <a:cxnSpLocks/>
          </p:cNvCxnSpPr>
          <p:nvPr/>
        </p:nvCxnSpPr>
        <p:spPr>
          <a:xfrm>
            <a:off x="3347864" y="3037022"/>
            <a:ext cx="1702460" cy="237341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26">
            <a:extLst>
              <a:ext uri="{FF2B5EF4-FFF2-40B4-BE49-F238E27FC236}">
                <a16:creationId xmlns:a16="http://schemas.microsoft.com/office/drawing/2014/main" id="{96029288-9D09-4E26-ABB1-1D168F6A6E0F}"/>
              </a:ext>
            </a:extLst>
          </p:cNvPr>
          <p:cNvCxnSpPr>
            <a:cxnSpLocks/>
          </p:cNvCxnSpPr>
          <p:nvPr/>
        </p:nvCxnSpPr>
        <p:spPr>
          <a:xfrm>
            <a:off x="3347864" y="3435996"/>
            <a:ext cx="1702460" cy="197443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31">
            <a:extLst>
              <a:ext uri="{FF2B5EF4-FFF2-40B4-BE49-F238E27FC236}">
                <a16:creationId xmlns:a16="http://schemas.microsoft.com/office/drawing/2014/main" id="{CDFF9B14-041F-4862-835E-7F77653B53AB}"/>
              </a:ext>
            </a:extLst>
          </p:cNvPr>
          <p:cNvCxnSpPr>
            <a:cxnSpLocks/>
          </p:cNvCxnSpPr>
          <p:nvPr/>
        </p:nvCxnSpPr>
        <p:spPr>
          <a:xfrm>
            <a:off x="2843808" y="3837731"/>
            <a:ext cx="2206516" cy="157270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34">
            <a:extLst>
              <a:ext uri="{FF2B5EF4-FFF2-40B4-BE49-F238E27FC236}">
                <a16:creationId xmlns:a16="http://schemas.microsoft.com/office/drawing/2014/main" id="{5A9B5A77-B232-4E66-9753-44FD36D2D9C0}"/>
              </a:ext>
            </a:extLst>
          </p:cNvPr>
          <p:cNvCxnSpPr>
            <a:cxnSpLocks/>
          </p:cNvCxnSpPr>
          <p:nvPr/>
        </p:nvCxnSpPr>
        <p:spPr>
          <a:xfrm>
            <a:off x="3203848" y="4212966"/>
            <a:ext cx="1846476" cy="119746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37">
            <a:extLst>
              <a:ext uri="{FF2B5EF4-FFF2-40B4-BE49-F238E27FC236}">
                <a16:creationId xmlns:a16="http://schemas.microsoft.com/office/drawing/2014/main" id="{12B9D51B-405D-4AF0-B992-B2B4C139240F}"/>
              </a:ext>
            </a:extLst>
          </p:cNvPr>
          <p:cNvCxnSpPr>
            <a:cxnSpLocks/>
          </p:cNvCxnSpPr>
          <p:nvPr/>
        </p:nvCxnSpPr>
        <p:spPr>
          <a:xfrm>
            <a:off x="3203848" y="4437405"/>
            <a:ext cx="1846476" cy="97303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40">
            <a:extLst>
              <a:ext uri="{FF2B5EF4-FFF2-40B4-BE49-F238E27FC236}">
                <a16:creationId xmlns:a16="http://schemas.microsoft.com/office/drawing/2014/main" id="{9641D8E8-B0DC-4903-8065-232849A86CA9}"/>
              </a:ext>
            </a:extLst>
          </p:cNvPr>
          <p:cNvCxnSpPr>
            <a:cxnSpLocks/>
          </p:cNvCxnSpPr>
          <p:nvPr/>
        </p:nvCxnSpPr>
        <p:spPr>
          <a:xfrm>
            <a:off x="3347864" y="4797152"/>
            <a:ext cx="1702460" cy="61328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43">
            <a:extLst>
              <a:ext uri="{FF2B5EF4-FFF2-40B4-BE49-F238E27FC236}">
                <a16:creationId xmlns:a16="http://schemas.microsoft.com/office/drawing/2014/main" id="{1AD68C17-5BD7-4FA1-9A7C-8506C40AA249}"/>
              </a:ext>
            </a:extLst>
          </p:cNvPr>
          <p:cNvCxnSpPr>
            <a:cxnSpLocks/>
          </p:cNvCxnSpPr>
          <p:nvPr/>
        </p:nvCxnSpPr>
        <p:spPr>
          <a:xfrm>
            <a:off x="3851920" y="5145291"/>
            <a:ext cx="1198404" cy="265145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肘形连接符 25">
            <a:extLst>
              <a:ext uri="{FF2B5EF4-FFF2-40B4-BE49-F238E27FC236}">
                <a16:creationId xmlns:a16="http://schemas.microsoft.com/office/drawing/2014/main" id="{5F22AE95-9D23-44ED-ABE4-CB986FCDF70D}"/>
              </a:ext>
            </a:extLst>
          </p:cNvPr>
          <p:cNvCxnSpPr>
            <a:cxnSpLocks/>
            <a:stCxn id="118" idx="3"/>
            <a:endCxn id="109" idx="1"/>
          </p:cNvCxnSpPr>
          <p:nvPr/>
        </p:nvCxnSpPr>
        <p:spPr bwMode="auto">
          <a:xfrm flipV="1">
            <a:off x="6839242" y="4989724"/>
            <a:ext cx="1561211" cy="617977"/>
          </a:xfrm>
          <a:prstGeom prst="bentConnector3">
            <a:avLst>
              <a:gd name="adj1" fmla="val 50000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TextBox 97">
            <a:extLst>
              <a:ext uri="{FF2B5EF4-FFF2-40B4-BE49-F238E27FC236}">
                <a16:creationId xmlns:a16="http://schemas.microsoft.com/office/drawing/2014/main" id="{700D4299-FE06-46D8-A52E-AB9AEA7F3C73}"/>
              </a:ext>
            </a:extLst>
          </p:cNvPr>
          <p:cNvSpPr txBox="1"/>
          <p:nvPr/>
        </p:nvSpPr>
        <p:spPr>
          <a:xfrm>
            <a:off x="7157499" y="4674622"/>
            <a:ext cx="127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Min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109" name="表格 108">
            <a:extLst>
              <a:ext uri="{FF2B5EF4-FFF2-40B4-BE49-F238E27FC236}">
                <a16:creationId xmlns:a16="http://schemas.microsoft.com/office/drawing/2014/main" id="{28472FEE-B387-4C68-9180-D3DACBC0F8DF}"/>
              </a:ext>
            </a:extLst>
          </p:cNvPr>
          <p:cNvGraphicFramePr>
            <a:graphicFrameLocks noGrp="1"/>
          </p:cNvGraphicFramePr>
          <p:nvPr/>
        </p:nvGraphicFramePr>
        <p:xfrm>
          <a:off x="8400453" y="4730643"/>
          <a:ext cx="504056" cy="518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表格 2">
            <a:extLst>
              <a:ext uri="{FF2B5EF4-FFF2-40B4-BE49-F238E27FC236}">
                <a16:creationId xmlns:a16="http://schemas.microsoft.com/office/drawing/2014/main" id="{7389BB25-1FFA-452E-9011-D4309E5CEBA7}"/>
              </a:ext>
            </a:extLst>
          </p:cNvPr>
          <p:cNvGraphicFramePr>
            <a:graphicFrameLocks noGrp="1"/>
          </p:cNvGraphicFramePr>
          <p:nvPr/>
        </p:nvGraphicFramePr>
        <p:xfrm>
          <a:off x="5030316" y="4419717"/>
          <a:ext cx="539050" cy="23936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17" name="直接连接符 107">
            <a:extLst>
              <a:ext uri="{FF2B5EF4-FFF2-40B4-BE49-F238E27FC236}">
                <a16:creationId xmlns:a16="http://schemas.microsoft.com/office/drawing/2014/main" id="{A23775E3-7EBC-478C-B8C0-06269DC6DAFE}"/>
              </a:ext>
            </a:extLst>
          </p:cNvPr>
          <p:cNvCxnSpPr>
            <a:cxnSpLocks/>
          </p:cNvCxnSpPr>
          <p:nvPr/>
        </p:nvCxnSpPr>
        <p:spPr>
          <a:xfrm flipV="1">
            <a:off x="7020272" y="4293096"/>
            <a:ext cx="0" cy="2352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表格 2">
            <a:extLst>
              <a:ext uri="{FF2B5EF4-FFF2-40B4-BE49-F238E27FC236}">
                <a16:creationId xmlns:a16="http://schemas.microsoft.com/office/drawing/2014/main" id="{8D8D1D60-6848-4F85-BF69-BCACC9C0F3F0}"/>
              </a:ext>
            </a:extLst>
          </p:cNvPr>
          <p:cNvGraphicFramePr>
            <a:graphicFrameLocks noGrp="1"/>
          </p:cNvGraphicFramePr>
          <p:nvPr/>
        </p:nvGraphicFramePr>
        <p:xfrm>
          <a:off x="6300192" y="4419717"/>
          <a:ext cx="539050" cy="2375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3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19" name="直接箭头连接符 78">
            <a:extLst>
              <a:ext uri="{FF2B5EF4-FFF2-40B4-BE49-F238E27FC236}">
                <a16:creationId xmlns:a16="http://schemas.microsoft.com/office/drawing/2014/main" id="{EA371122-6E38-4D66-A09D-D3C2CD0C1A77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5569366" y="5607701"/>
            <a:ext cx="730826" cy="884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9">
            <a:extLst>
              <a:ext uri="{FF2B5EF4-FFF2-40B4-BE49-F238E27FC236}">
                <a16:creationId xmlns:a16="http://schemas.microsoft.com/office/drawing/2014/main" id="{01F93DC8-120F-4EFC-A5DC-91CEA6604D7A}"/>
              </a:ext>
            </a:extLst>
          </p:cNvPr>
          <p:cNvSpPr txBox="1"/>
          <p:nvPr/>
        </p:nvSpPr>
        <p:spPr>
          <a:xfrm>
            <a:off x="5492605" y="5031770"/>
            <a:ext cx="9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Noise</a:t>
            </a:r>
          </a:p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injection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83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834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" name="表格 5">
                <a:extLst>
                  <a:ext uri="{FF2B5EF4-FFF2-40B4-BE49-F238E27FC236}">
                    <a16:creationId xmlns:a16="http://schemas.microsoft.com/office/drawing/2014/main" id="{A6C611E4-BA7E-40AF-90B7-078DD8CAC3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573016"/>
              <a:ext cx="1100213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370">
                      <a:extLst>
                        <a:ext uri="{9D8B030D-6E8A-4147-A177-3AD203B41FA5}">
                          <a16:colId xmlns:a16="http://schemas.microsoft.com/office/drawing/2014/main" val="782803163"/>
                        </a:ext>
                      </a:extLst>
                    </a:gridCol>
                    <a:gridCol w="767843">
                      <a:extLst>
                        <a:ext uri="{9D8B030D-6E8A-4147-A177-3AD203B41FA5}">
                          <a16:colId xmlns:a16="http://schemas.microsoft.com/office/drawing/2014/main" val="38709678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18" t="-1538" r="-236364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444" t="-1538" r="-3175" b="-7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7239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6011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5326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596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4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354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3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9261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962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7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</a:t>
                          </a:r>
                          <a:endParaRPr lang="zh-CN" alt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572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4" name="TextBox 113">
            <a:extLst>
              <a:ext uri="{FF2B5EF4-FFF2-40B4-BE49-F238E27FC236}">
                <a16:creationId xmlns:a16="http://schemas.microsoft.com/office/drawing/2014/main" id="{7B7F3EE6-730A-4156-9AE3-16A10556A442}"/>
              </a:ext>
            </a:extLst>
          </p:cNvPr>
          <p:cNvSpPr txBox="1"/>
          <p:nvPr/>
        </p:nvSpPr>
        <p:spPr>
          <a:xfrm>
            <a:off x="1986925" y="1444714"/>
            <a:ext cx="203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5" name="TextBox 42">
            <a:extLst>
              <a:ext uri="{FF2B5EF4-FFF2-40B4-BE49-F238E27FC236}">
                <a16:creationId xmlns:a16="http://schemas.microsoft.com/office/drawing/2014/main" id="{59C0486A-9141-483A-B1EA-E95EEEAFEC49}"/>
              </a:ext>
            </a:extLst>
          </p:cNvPr>
          <p:cNvSpPr txBox="1"/>
          <p:nvPr/>
        </p:nvSpPr>
        <p:spPr>
          <a:xfrm>
            <a:off x="-262880" y="24820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8271CFF-0630-4689-B835-B5E007F38348}"/>
              </a:ext>
            </a:extLst>
          </p:cNvPr>
          <p:cNvSpPr txBox="1"/>
          <p:nvPr/>
        </p:nvSpPr>
        <p:spPr>
          <a:xfrm>
            <a:off x="2769725" y="236918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CM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7" name="表格 146">
                <a:extLst>
                  <a:ext uri="{FF2B5EF4-FFF2-40B4-BE49-F238E27FC236}">
                    <a16:creationId xmlns:a16="http://schemas.microsoft.com/office/drawing/2014/main" id="{19261212-BD89-492D-A2B9-731392107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4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800" b="1" dirty="0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7" name="表格 146">
                <a:extLst>
                  <a:ext uri="{FF2B5EF4-FFF2-40B4-BE49-F238E27FC236}">
                    <a16:creationId xmlns:a16="http://schemas.microsoft.com/office/drawing/2014/main" id="{19261212-BD89-492D-A2B9-731392107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5935" y="2854429"/>
              <a:ext cx="504056" cy="518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T="45721" marB="45721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0" t="-1163" r="-2381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48" name="直接连接符 107">
            <a:extLst>
              <a:ext uri="{FF2B5EF4-FFF2-40B4-BE49-F238E27FC236}">
                <a16:creationId xmlns:a16="http://schemas.microsoft.com/office/drawing/2014/main" id="{7D75C86D-8DBB-439D-A0DB-D5130EA890AD}"/>
              </a:ext>
            </a:extLst>
          </p:cNvPr>
          <p:cNvCxnSpPr>
            <a:cxnSpLocks/>
          </p:cNvCxnSpPr>
          <p:nvPr/>
        </p:nvCxnSpPr>
        <p:spPr>
          <a:xfrm flipV="1">
            <a:off x="4644008" y="1556792"/>
            <a:ext cx="0" cy="27220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58">
            <a:extLst>
              <a:ext uri="{FF2B5EF4-FFF2-40B4-BE49-F238E27FC236}">
                <a16:creationId xmlns:a16="http://schemas.microsoft.com/office/drawing/2014/main" id="{FA888ABD-384D-4C82-AEAE-BC4AB395DA5E}"/>
              </a:ext>
            </a:extLst>
          </p:cNvPr>
          <p:cNvCxnSpPr>
            <a:cxnSpLocks/>
          </p:cNvCxnSpPr>
          <p:nvPr/>
        </p:nvCxnSpPr>
        <p:spPr>
          <a:xfrm flipH="1">
            <a:off x="7308304" y="3114262"/>
            <a:ext cx="93610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表格 2">
            <a:extLst>
              <a:ext uri="{FF2B5EF4-FFF2-40B4-BE49-F238E27FC236}">
                <a16:creationId xmlns:a16="http://schemas.microsoft.com/office/drawing/2014/main" id="{0ED2C3C7-42AC-4E97-AF2B-4E4099708258}"/>
              </a:ext>
            </a:extLst>
          </p:cNvPr>
          <p:cNvGraphicFramePr>
            <a:graphicFrameLocks noGrp="1"/>
          </p:cNvGraphicFramePr>
          <p:nvPr/>
        </p:nvGraphicFramePr>
        <p:xfrm>
          <a:off x="6697246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cxnSp>
        <p:nvCxnSpPr>
          <p:cNvPr id="151" name="直接箭头连接符 67">
            <a:extLst>
              <a:ext uri="{FF2B5EF4-FFF2-40B4-BE49-F238E27FC236}">
                <a16:creationId xmlns:a16="http://schemas.microsoft.com/office/drawing/2014/main" id="{A30BADE3-893B-4390-8B8A-DB1A12CC3820}"/>
              </a:ext>
            </a:extLst>
          </p:cNvPr>
          <p:cNvCxnSpPr>
            <a:cxnSpLocks/>
          </p:cNvCxnSpPr>
          <p:nvPr/>
        </p:nvCxnSpPr>
        <p:spPr>
          <a:xfrm flipH="1">
            <a:off x="4716018" y="3114262"/>
            <a:ext cx="51194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箭头连接符 65">
            <a:extLst>
              <a:ext uri="{FF2B5EF4-FFF2-40B4-BE49-F238E27FC236}">
                <a16:creationId xmlns:a16="http://schemas.microsoft.com/office/drawing/2014/main" id="{CF6C2C49-5106-43A0-B625-518E801F2D04}"/>
              </a:ext>
            </a:extLst>
          </p:cNvPr>
          <p:cNvCxnSpPr>
            <a:cxnSpLocks/>
          </p:cNvCxnSpPr>
          <p:nvPr/>
        </p:nvCxnSpPr>
        <p:spPr>
          <a:xfrm flipH="1">
            <a:off x="5796136" y="3114262"/>
            <a:ext cx="90111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77">
            <a:extLst>
              <a:ext uri="{FF2B5EF4-FFF2-40B4-BE49-F238E27FC236}">
                <a16:creationId xmlns:a16="http://schemas.microsoft.com/office/drawing/2014/main" id="{CB69E6E9-1243-4A46-93C7-14B09DFD8F42}"/>
              </a:ext>
            </a:extLst>
          </p:cNvPr>
          <p:cNvSpPr txBox="1"/>
          <p:nvPr/>
        </p:nvSpPr>
        <p:spPr>
          <a:xfrm>
            <a:off x="566538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obfuscation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54" name="直接连接符 103">
            <a:extLst>
              <a:ext uri="{FF2B5EF4-FFF2-40B4-BE49-F238E27FC236}">
                <a16:creationId xmlns:a16="http://schemas.microsoft.com/office/drawing/2014/main" id="{979D1B85-EFBB-48A0-B017-B11508B72EBE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4278877"/>
            <a:ext cx="237626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" name="表格 2">
            <a:extLst>
              <a:ext uri="{FF2B5EF4-FFF2-40B4-BE49-F238E27FC236}">
                <a16:creationId xmlns:a16="http://schemas.microsoft.com/office/drawing/2014/main" id="{1344CEDE-70A9-47A2-A18B-EE81B5760929}"/>
              </a:ext>
            </a:extLst>
          </p:cNvPr>
          <p:cNvGraphicFramePr>
            <a:graphicFrameLocks noGrp="1"/>
          </p:cNvGraphicFramePr>
          <p:nvPr/>
        </p:nvGraphicFramePr>
        <p:xfrm>
          <a:off x="5227959" y="1832945"/>
          <a:ext cx="539050" cy="238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50">
                  <a:extLst>
                    <a:ext uri="{9D8B030D-6E8A-4147-A177-3AD203B41FA5}">
                      <a16:colId xmlns:a16="http://schemas.microsoft.com/office/drawing/2014/main" val="3558429574"/>
                    </a:ext>
                  </a:extLst>
                </a:gridCol>
              </a:tblGrid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62579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0349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83058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11256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57336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8107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68323"/>
                  </a:ext>
                </a:extLst>
              </a:tr>
            </a:tbl>
          </a:graphicData>
        </a:graphic>
      </p:graphicFrame>
      <p:sp>
        <p:nvSpPr>
          <p:cNvPr id="156" name="TextBox 42">
            <a:extLst>
              <a:ext uri="{FF2B5EF4-FFF2-40B4-BE49-F238E27FC236}">
                <a16:creationId xmlns:a16="http://schemas.microsoft.com/office/drawing/2014/main" id="{39E96B39-2BE8-49A4-A749-C4014CAA0C62}"/>
              </a:ext>
            </a:extLst>
          </p:cNvPr>
          <p:cNvSpPr txBox="1"/>
          <p:nvPr/>
        </p:nvSpPr>
        <p:spPr>
          <a:xfrm>
            <a:off x="7829272" y="239049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7" name="TextBox 112">
            <a:extLst>
              <a:ext uri="{FF2B5EF4-FFF2-40B4-BE49-F238E27FC236}">
                <a16:creationId xmlns:a16="http://schemas.microsoft.com/office/drawing/2014/main" id="{E6E79AAB-DB63-4522-8403-757A66941B20}"/>
              </a:ext>
            </a:extLst>
          </p:cNvPr>
          <p:cNvSpPr txBox="1"/>
          <p:nvPr/>
        </p:nvSpPr>
        <p:spPr>
          <a:xfrm>
            <a:off x="5848587" y="142874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8" name="TextBox 77">
            <a:extLst>
              <a:ext uri="{FF2B5EF4-FFF2-40B4-BE49-F238E27FC236}">
                <a16:creationId xmlns:a16="http://schemas.microsoft.com/office/drawing/2014/main" id="{B8E7ED96-576D-469F-8BD0-DF1F770764AC}"/>
              </a:ext>
            </a:extLst>
          </p:cNvPr>
          <p:cNvSpPr txBox="1"/>
          <p:nvPr/>
        </p:nvSpPr>
        <p:spPr>
          <a:xfrm>
            <a:off x="4446025" y="2755319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look-up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9" name="TextBox 77">
            <a:extLst>
              <a:ext uri="{FF2B5EF4-FFF2-40B4-BE49-F238E27FC236}">
                <a16:creationId xmlns:a16="http://schemas.microsoft.com/office/drawing/2014/main" id="{8A47DD53-A88B-4B5D-B025-29598A5E3358}"/>
              </a:ext>
            </a:extLst>
          </p:cNvPr>
          <p:cNvSpPr txBox="1"/>
          <p:nvPr/>
        </p:nvSpPr>
        <p:spPr>
          <a:xfrm>
            <a:off x="7365698" y="2769291"/>
            <a:ext cx="126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hashing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60" name="图片 159">
            <a:extLst>
              <a:ext uri="{FF2B5EF4-FFF2-40B4-BE49-F238E27FC236}">
                <a16:creationId xmlns:a16="http://schemas.microsoft.com/office/drawing/2014/main" id="{BED7C5BD-0339-4DF0-A711-0407E1EE2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2" y="5681175"/>
            <a:ext cx="497581" cy="663445"/>
          </a:xfrm>
          <a:prstGeom prst="rect">
            <a:avLst/>
          </a:prstGeom>
        </p:spPr>
      </p:pic>
      <p:sp>
        <p:nvSpPr>
          <p:cNvPr id="40" name="矩形标注 264">
            <a:extLst>
              <a:ext uri="{FF2B5EF4-FFF2-40B4-BE49-F238E27FC236}">
                <a16:creationId xmlns:a16="http://schemas.microsoft.com/office/drawing/2014/main" id="{BB0FB4DE-D3D7-4B7F-9075-37F5EFED7793}"/>
              </a:ext>
            </a:extLst>
          </p:cNvPr>
          <p:cNvSpPr/>
          <p:nvPr/>
        </p:nvSpPr>
        <p:spPr bwMode="auto">
          <a:xfrm>
            <a:off x="7045229" y="804047"/>
            <a:ext cx="2009015" cy="646331"/>
          </a:xfrm>
          <a:prstGeom prst="wedgeRectCallout">
            <a:avLst>
              <a:gd name="adj1" fmla="val -38935"/>
              <a:gd name="adj2" fmla="val 10218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Preserve privacy of querying terms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41" name="矩形标注 264">
            <a:extLst>
              <a:ext uri="{FF2B5EF4-FFF2-40B4-BE49-F238E27FC236}">
                <a16:creationId xmlns:a16="http://schemas.microsoft.com/office/drawing/2014/main" id="{D9D7554D-9060-4F63-A4B8-08D530775A1F}"/>
              </a:ext>
            </a:extLst>
          </p:cNvPr>
          <p:cNvSpPr/>
          <p:nvPr/>
        </p:nvSpPr>
        <p:spPr bwMode="auto">
          <a:xfrm>
            <a:off x="7043269" y="5854542"/>
            <a:ext cx="2009015" cy="646331"/>
          </a:xfrm>
          <a:prstGeom prst="wedgeRectCallout">
            <a:avLst>
              <a:gd name="adj1" fmla="val -90613"/>
              <a:gd name="adj2" fmla="val -1866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Preserve privacy of documents</a:t>
            </a:r>
            <a:endParaRPr lang="zh-CN" altLang="en-US" sz="18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标注 264">
                <a:extLst>
                  <a:ext uri="{FF2B5EF4-FFF2-40B4-BE49-F238E27FC236}">
                    <a16:creationId xmlns:a16="http://schemas.microsoft.com/office/drawing/2014/main" id="{BB0FB4DE-D3D7-4B7F-9075-37F5EFED7793}"/>
                  </a:ext>
                </a:extLst>
              </p:cNvPr>
              <p:cNvSpPr/>
              <p:nvPr/>
            </p:nvSpPr>
            <p:spPr bwMode="auto">
              <a:xfrm>
                <a:off x="2796514" y="5742120"/>
                <a:ext cx="2009015" cy="369332"/>
              </a:xfrm>
              <a:prstGeom prst="wedgeRectCallout">
                <a:avLst>
                  <a:gd name="adj1" fmla="val 87888"/>
                  <a:gd name="adj2" fmla="val 36250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altLang="zh-CN" sz="18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Satisfy </a:t>
                </a:r>
                <a14:m>
                  <m:oMath xmlns:m="http://schemas.openxmlformats.org/officeDocument/2006/math">
                    <m:r>
                      <a:rPr lang="zh-CN" altLang="en-US" sz="1800" b="0" i="1" smtClean="0">
                        <a:latin typeface="Cambria Math"/>
                        <a:ea typeface="SimHei" panose="02010609060101010101" pitchFamily="49" charset="-122"/>
                        <a:cs typeface="Arial Unicode MS" pitchFamily="50" charset="-127"/>
                      </a:rPr>
                      <m:t>𝜖</m:t>
                    </m:r>
                    <m:r>
                      <a:rPr lang="en-US" altLang="zh-CN" sz="1800" b="0" i="1" smtClean="0">
                        <a:latin typeface="Cambria Math"/>
                        <a:ea typeface="SimHei" panose="02010609060101010101" pitchFamily="49" charset="-122"/>
                        <a:cs typeface="Arial Unicode MS" pitchFamily="50" charset="-127"/>
                      </a:rPr>
                      <m:t>−</m:t>
                    </m:r>
                    <m:r>
                      <a:rPr lang="en-US" altLang="zh-CN" sz="1800" b="0" i="1" smtClean="0">
                        <a:latin typeface="Cambria Math"/>
                        <a:ea typeface="SimHei" panose="02010609060101010101" pitchFamily="49" charset="-122"/>
                        <a:cs typeface="Arial Unicode MS" pitchFamily="50" charset="-127"/>
                      </a:rPr>
                      <m:t>𝐷𝑃</m:t>
                    </m:r>
                  </m:oMath>
                </a14:m>
                <a:endParaRPr lang="zh-CN" altLang="en-US" sz="1800" b="0" dirty="0">
                  <a:latin typeface="+mj-lt"/>
                  <a:ea typeface="SimHei" panose="02010609060101010101" pitchFamily="49" charset="-122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42" name="矩形标注 264">
                <a:extLst>
                  <a:ext uri="{FF2B5EF4-FFF2-40B4-BE49-F238E27FC236}">
                    <a16:creationId xmlns:a16="http://schemas.microsoft.com/office/drawing/2014/main" xmlns="" id="{BB0FB4DE-D3D7-4B7F-9075-37F5EFED7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6514" y="5742120"/>
                <a:ext cx="2009015" cy="369332"/>
              </a:xfrm>
              <a:prstGeom prst="wedgeRectCallout">
                <a:avLst>
                  <a:gd name="adj1" fmla="val 87888"/>
                  <a:gd name="adj2" fmla="val 36250"/>
                </a:avLst>
              </a:prstGeom>
              <a:blipFill rotWithShape="1">
                <a:blip r:embed="rId7"/>
                <a:stretch>
                  <a:fillRect t="-8197" b="-24590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标注 264">
                <a:extLst>
                  <a:ext uri="{FF2B5EF4-FFF2-40B4-BE49-F238E27FC236}">
                    <a16:creationId xmlns:a16="http://schemas.microsoft.com/office/drawing/2014/main" id="{BB0FB4DE-D3D7-4B7F-9075-37F5EFED7793}"/>
                  </a:ext>
                </a:extLst>
              </p:cNvPr>
              <p:cNvSpPr/>
              <p:nvPr/>
            </p:nvSpPr>
            <p:spPr bwMode="auto">
              <a:xfrm>
                <a:off x="4446025" y="3391199"/>
                <a:ext cx="4606260" cy="1262397"/>
              </a:xfrm>
              <a:prstGeom prst="wedgeRectCallout">
                <a:avLst>
                  <a:gd name="adj1" fmla="val 38192"/>
                  <a:gd name="adj2" fmla="val 59250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altLang="zh-CN" sz="18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Accuracy loss: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0" smtClean="0">
                          <a:latin typeface="Cambria Math"/>
                          <a:cs typeface="ＭＳ Ｐゴシック" charset="-128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Ｐゴシック" charset="-128"/>
                            </a:rPr>
                            <m:t>≤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𝝐</m:t>
                                      </m:r>
                                    </m:e>
                                    <m:sup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𝟔𝟒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den>
                              </m:f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𝑹𝒆𝒔</m:t>
                                  </m:r>
                                </m:sup>
                              </m:sSubSup>
                            </m:e>
                          </m:rad>
                        </m:e>
                      </m:d>
                      <m:r>
                        <a:rPr lang="en-US" altLang="zh-CN" sz="1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CN" sz="1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altLang="zh-CN" sz="1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zh-CN" altLang="en-US" sz="1800" b="1" i="1" smtClean="0">
                          <a:latin typeface="Cambria Math"/>
                          <a:ea typeface="Cambria Math"/>
                        </a:rPr>
                        <m:t>𝜹</m:t>
                      </m:r>
                    </m:oMath>
                  </m:oMathPara>
                </a14:m>
                <a:endParaRPr lang="zh-CN" altLang="en-US" sz="1800" b="0" dirty="0">
                  <a:latin typeface="+mj-lt"/>
                  <a:ea typeface="SimHei" panose="02010609060101010101" pitchFamily="49" charset="-122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43" name="矩形标注 264">
                <a:extLst>
                  <a:ext uri="{FF2B5EF4-FFF2-40B4-BE49-F238E27FC236}">
                    <a16:creationId xmlns:a16="http://schemas.microsoft.com/office/drawing/2014/main" xmlns="" id="{BB0FB4DE-D3D7-4B7F-9075-37F5EFED7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025" y="3391199"/>
                <a:ext cx="4606260" cy="1262397"/>
              </a:xfrm>
              <a:prstGeom prst="wedgeRectCallout">
                <a:avLst>
                  <a:gd name="adj1" fmla="val 38192"/>
                  <a:gd name="adj2" fmla="val 59250"/>
                </a:avLst>
              </a:prstGeom>
              <a:blipFill rotWithShape="1">
                <a:blip r:embed="rId8"/>
                <a:stretch>
                  <a:fillRect t="-1762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0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Efficient reverse top-K document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Naïve solution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24</a:t>
            </a:fld>
            <a:endParaRPr lang="en-US" altLang="ko-KR">
              <a:latin typeface="Arial Unicode MS" pitchFamily="34" charset="-122"/>
            </a:endParaRPr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2780610" y="5389826"/>
            <a:ext cx="1158352" cy="0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2780610" y="5507951"/>
            <a:ext cx="1158352" cy="362560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8" name="组合 77"/>
          <p:cNvGrpSpPr/>
          <p:nvPr/>
        </p:nvGrpSpPr>
        <p:grpSpPr>
          <a:xfrm>
            <a:off x="1084763" y="1226350"/>
            <a:ext cx="7334011" cy="5463004"/>
            <a:chOff x="1084763" y="1226350"/>
            <a:chExt cx="7334011" cy="5463004"/>
          </a:xfrm>
        </p:grpSpPr>
        <p:grpSp>
          <p:nvGrpSpPr>
            <p:cNvPr id="74" name="组合 73"/>
            <p:cNvGrpSpPr/>
            <p:nvPr/>
          </p:nvGrpSpPr>
          <p:grpSpPr>
            <a:xfrm>
              <a:off x="1084763" y="1226350"/>
              <a:ext cx="7334011" cy="5463004"/>
              <a:chOff x="1084763" y="1226350"/>
              <a:chExt cx="7334011" cy="5463004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8974795A-8EA6-4AFB-B2F7-6F7A9A4BA28E}"/>
                  </a:ext>
                </a:extLst>
              </p:cNvPr>
              <p:cNvGrpSpPr/>
              <p:nvPr/>
            </p:nvGrpSpPr>
            <p:grpSpPr>
              <a:xfrm>
                <a:off x="4319646" y="1226350"/>
                <a:ext cx="967452" cy="880179"/>
                <a:chOff x="2022447" y="3645024"/>
                <a:chExt cx="967452" cy="880179"/>
              </a:xfrm>
            </p:grpSpPr>
            <p:pic>
              <p:nvPicPr>
                <p:cNvPr id="6" name="图形 53" descr="云">
                  <a:extLst>
                    <a:ext uri="{FF2B5EF4-FFF2-40B4-BE49-F238E27FC236}">
                      <a16:creationId xmlns:a16="http://schemas.microsoft.com/office/drawing/2014/main" id="{40A5B8A7-76C3-4E27-B685-F1183E0E4E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0030" y="3645024"/>
                  <a:ext cx="714376" cy="714376"/>
                </a:xfrm>
                <a:prstGeom prst="rect">
                  <a:avLst/>
                </a:prstGeom>
              </p:spPr>
            </p:pic>
            <p:sp>
              <p:nvSpPr>
                <p:cNvPr id="7" name="文本框 54">
                  <a:extLst>
                    <a:ext uri="{FF2B5EF4-FFF2-40B4-BE49-F238E27FC236}">
                      <a16:creationId xmlns:a16="http://schemas.microsoft.com/office/drawing/2014/main" id="{BAB7A64B-4B1D-4B82-BFAD-498E89EAE078}"/>
                    </a:ext>
                  </a:extLst>
                </p:cNvPr>
                <p:cNvSpPr txBox="1"/>
                <p:nvPr/>
              </p:nvSpPr>
              <p:spPr>
                <a:xfrm>
                  <a:off x="2022447" y="4125093"/>
                  <a:ext cx="9674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000" b="0" dirty="0">
                      <a:latin typeface="+mj-lt"/>
                      <a:ea typeface="SimHei" panose="02010609060101010101" pitchFamily="49" charset="-122"/>
                    </a:rPr>
                    <a:t>Server</a:t>
                  </a:r>
                  <a:endParaRPr kumimoji="1" lang="zh-CN" altLang="en-US" sz="2000" b="0" dirty="0">
                    <a:latin typeface="+mj-lt"/>
                    <a:ea typeface="SimHei" panose="02010609060101010101" pitchFamily="49" charset="-122"/>
                  </a:endParaRPr>
                </a:p>
              </p:txBody>
            </p:sp>
          </p:grpSp>
          <p:pic>
            <p:nvPicPr>
              <p:cNvPr id="8" name="图形 55" descr="用户">
                <a:extLst>
                  <a:ext uri="{FF2B5EF4-FFF2-40B4-BE49-F238E27FC236}">
                    <a16:creationId xmlns:a16="http://schemas.microsoft.com/office/drawing/2014/main" id="{35BEA5B4-ED4F-4021-B3D4-FF6B3A1BF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47663" y="3494025"/>
                <a:ext cx="720080" cy="720080"/>
              </a:xfrm>
              <a:prstGeom prst="rect">
                <a:avLst/>
              </a:prstGeom>
            </p:spPr>
          </p:pic>
          <p:pic>
            <p:nvPicPr>
              <p:cNvPr id="9" name="图形 57" descr="用户">
                <a:extLst>
                  <a:ext uri="{FF2B5EF4-FFF2-40B4-BE49-F238E27FC236}">
                    <a16:creationId xmlns:a16="http://schemas.microsoft.com/office/drawing/2014/main" id="{96A3DBFD-67B1-40F9-926D-521DD1999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04944" y="3465131"/>
                <a:ext cx="720080" cy="720080"/>
              </a:xfrm>
              <a:prstGeom prst="rect">
                <a:avLst/>
              </a:prstGeom>
            </p:spPr>
          </p:pic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7188A4C-43D3-4DBD-ACDA-ECD74E8BD540}"/>
                  </a:ext>
                </a:extLst>
              </p:cNvPr>
              <p:cNvGrpSpPr/>
              <p:nvPr/>
            </p:nvGrpSpPr>
            <p:grpSpPr>
              <a:xfrm>
                <a:off x="1340007" y="4480506"/>
                <a:ext cx="651298" cy="651298"/>
                <a:chOff x="5135848" y="4823752"/>
                <a:chExt cx="651298" cy="651298"/>
              </a:xfrm>
            </p:grpSpPr>
            <p:pic>
              <p:nvPicPr>
                <p:cNvPr id="11" name="图形 62" descr="数据库">
                  <a:extLst>
                    <a:ext uri="{FF2B5EF4-FFF2-40B4-BE49-F238E27FC236}">
                      <a16:creationId xmlns:a16="http://schemas.microsoft.com/office/drawing/2014/main" id="{0957474A-5BA5-43CF-AFCA-D66DE011EA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5848" y="4823752"/>
                  <a:ext cx="651298" cy="65129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63">
                      <a:extLst>
                        <a:ext uri="{FF2B5EF4-FFF2-40B4-BE49-F238E27FC236}">
                          <a16:creationId xmlns:a16="http://schemas.microsoft.com/office/drawing/2014/main" id="{2EB72C54-8AE3-4F31-A7B4-AF12D7D7ED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4295" y="4979911"/>
                      <a:ext cx="53181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64" name="文本框 63">
                      <a:extLst>
                        <a:ext uri="{FF2B5EF4-FFF2-40B4-BE49-F238E27FC236}">
                          <a16:creationId xmlns:a16="http://schemas.microsoft.com/office/drawing/2014/main" id="{2EB72C54-8AE3-4F31-A7B4-AF12D7D7ED5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4295" y="4979911"/>
                      <a:ext cx="531812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AB643A0D-FF5E-4712-849E-0F59B84944E4}"/>
                  </a:ext>
                </a:extLst>
              </p:cNvPr>
              <p:cNvGrpSpPr/>
              <p:nvPr/>
            </p:nvGrpSpPr>
            <p:grpSpPr>
              <a:xfrm>
                <a:off x="1843115" y="4493075"/>
                <a:ext cx="648000" cy="648000"/>
                <a:chOff x="4500794" y="4845190"/>
                <a:chExt cx="648000" cy="648000"/>
              </a:xfrm>
            </p:grpSpPr>
            <p:pic>
              <p:nvPicPr>
                <p:cNvPr id="14" name="图形 77" descr="数据库">
                  <a:extLst>
                    <a:ext uri="{FF2B5EF4-FFF2-40B4-BE49-F238E27FC236}">
                      <a16:creationId xmlns:a16="http://schemas.microsoft.com/office/drawing/2014/main" id="{8B3BBCAD-7F26-4B57-BA20-E2F3BA51A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0794" y="4845190"/>
                  <a:ext cx="648000" cy="648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文本框 78">
                      <a:extLst>
                        <a:ext uri="{FF2B5EF4-FFF2-40B4-BE49-F238E27FC236}">
                          <a16:creationId xmlns:a16="http://schemas.microsoft.com/office/drawing/2014/main" id="{CC13F059-22EA-4E8C-9CEB-B3736E889C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72000" y="5003545"/>
                      <a:ext cx="5338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220" name="文本框 219">
                      <a:extLst>
                        <a:ext uri="{FF2B5EF4-FFF2-40B4-BE49-F238E27FC236}">
                          <a16:creationId xmlns:a16="http://schemas.microsoft.com/office/drawing/2014/main" id="{38206EF2-BC63-0A4F-B683-D76EDFEA19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000" y="5003545"/>
                      <a:ext cx="533864" cy="40011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b="-93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" name="组合 2"/>
              <p:cNvGrpSpPr/>
              <p:nvPr/>
            </p:nvGrpSpPr>
            <p:grpSpPr>
              <a:xfrm>
                <a:off x="1907704" y="2106529"/>
                <a:ext cx="5870255" cy="1901099"/>
                <a:chOff x="4922069" y="2106529"/>
                <a:chExt cx="2855889" cy="1901099"/>
              </a:xfrm>
            </p:grpSpPr>
            <p:cxnSp>
              <p:nvCxnSpPr>
                <p:cNvPr id="16" name="肘形连接符 223">
                  <a:extLst>
                    <a:ext uri="{FF2B5EF4-FFF2-40B4-BE49-F238E27FC236}">
                      <a16:creationId xmlns:a16="http://schemas.microsoft.com/office/drawing/2014/main" id="{3B4E2999-4DC5-4930-AF05-0BAD55C9DB8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7098488" y="2790930"/>
                  <a:ext cx="12700" cy="1346241"/>
                </a:xfrm>
                <a:prstGeom prst="bentConnector3">
                  <a:avLst>
                    <a:gd name="adj1" fmla="val 6885866"/>
                  </a:avLst>
                </a:prstGeom>
                <a:solidFill>
                  <a:srgbClr val="C0C0C0">
                    <a:alpha val="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7" name="组合 16">
                  <a:extLst>
                    <a:ext uri="{FF2B5EF4-FFF2-40B4-BE49-F238E27FC236}">
                      <a16:creationId xmlns:a16="http://schemas.microsoft.com/office/drawing/2014/main" id="{33C9ACAA-5822-4D11-8124-983E4B7C7E4B}"/>
                    </a:ext>
                  </a:extLst>
                </p:cNvPr>
                <p:cNvGrpSpPr/>
                <p:nvPr/>
              </p:nvGrpSpPr>
              <p:grpSpPr>
                <a:xfrm>
                  <a:off x="6682528" y="2547830"/>
                  <a:ext cx="293290" cy="112706"/>
                  <a:chOff x="755576" y="2924944"/>
                  <a:chExt cx="792088" cy="288032"/>
                </a:xfrm>
              </p:grpSpPr>
              <p:cxnSp>
                <p:nvCxnSpPr>
                  <p:cNvPr id="18" name="直接连接符 50">
                    <a:extLst>
                      <a:ext uri="{FF2B5EF4-FFF2-40B4-BE49-F238E27FC236}">
                        <a16:creationId xmlns:a16="http://schemas.microsoft.com/office/drawing/2014/main" id="{BFC103CD-60C7-4CA2-835F-E9F1F7680544}"/>
                      </a:ext>
                    </a:extLst>
                  </p:cNvPr>
                  <p:cNvCxnSpPr/>
                  <p:nvPr/>
                </p:nvCxnSpPr>
                <p:spPr>
                  <a:xfrm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51">
                    <a:extLst>
                      <a:ext uri="{FF2B5EF4-FFF2-40B4-BE49-F238E27FC236}">
                        <a16:creationId xmlns:a16="http://schemas.microsoft.com/office/drawing/2014/main" id="{A9F9AFF0-97D5-4964-90E0-1A5CD64385B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直线连接符 230">
                  <a:extLst>
                    <a:ext uri="{FF2B5EF4-FFF2-40B4-BE49-F238E27FC236}">
                      <a16:creationId xmlns:a16="http://schemas.microsoft.com/office/drawing/2014/main" id="{EC884850-1B73-4BA7-8EA6-3027D9A7321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309696" y="2106529"/>
                  <a:ext cx="0" cy="333482"/>
                </a:xfrm>
                <a:prstGeom prst="line">
                  <a:avLst/>
                </a:prstGeom>
                <a:solidFill>
                  <a:srgbClr val="C0C0C0">
                    <a:alpha val="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50BE7A09-B01B-4D3D-ACF1-75E34EBF8831}"/>
                    </a:ext>
                  </a:extLst>
                </p:cNvPr>
                <p:cNvSpPr/>
                <p:nvPr/>
              </p:nvSpPr>
              <p:spPr bwMode="auto">
                <a:xfrm>
                  <a:off x="6480458" y="2919654"/>
                  <a:ext cx="635993" cy="500114"/>
                </a:xfrm>
                <a:prstGeom prst="rect">
                  <a:avLst/>
                </a:prstGeom>
                <a:solidFill>
                  <a:srgbClr val="FF260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本框 88">
                      <a:extLst>
                        <a:ext uri="{FF2B5EF4-FFF2-40B4-BE49-F238E27FC236}">
                          <a16:creationId xmlns:a16="http://schemas.microsoft.com/office/drawing/2014/main" id="{BF387D41-54D0-47FA-8F1C-FC8144692C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6150" y="2980068"/>
                      <a:ext cx="531812" cy="40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22" name="文本框 88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BF387D41-54D0-47FA-8F1C-FC8144692C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6150" y="2980068"/>
                      <a:ext cx="531812" cy="400944"/>
                    </a:xfrm>
                    <a:prstGeom prst="rect">
                      <a:avLst/>
                    </a:prstGeom>
                    <a:blipFill rotWithShape="1"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上箭头 234">
                  <a:extLst>
                    <a:ext uri="{FF2B5EF4-FFF2-40B4-BE49-F238E27FC236}">
                      <a16:creationId xmlns:a16="http://schemas.microsoft.com/office/drawing/2014/main" id="{AD8C8545-7368-46EE-A1DE-26084B2F74AA}"/>
                    </a:ext>
                  </a:extLst>
                </p:cNvPr>
                <p:cNvSpPr/>
                <p:nvPr/>
              </p:nvSpPr>
              <p:spPr bwMode="auto">
                <a:xfrm rot="10800000">
                  <a:off x="6647616" y="2677210"/>
                  <a:ext cx="363114" cy="252411"/>
                </a:xfrm>
                <a:prstGeom prst="upArrow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cxnSp>
              <p:nvCxnSpPr>
                <p:cNvPr id="24" name="肘形连接符 235">
                  <a:extLst>
                    <a:ext uri="{FF2B5EF4-FFF2-40B4-BE49-F238E27FC236}">
                      <a16:creationId xmlns:a16="http://schemas.microsoft.com/office/drawing/2014/main" id="{9199BA83-537A-4C4A-AEBE-C62ADA177D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 flipV="1">
                  <a:off x="6342170" y="2034613"/>
                  <a:ext cx="9337" cy="2849540"/>
                </a:xfrm>
                <a:prstGeom prst="bentConnector3">
                  <a:avLst>
                    <a:gd name="adj1" fmla="val 11123916"/>
                  </a:avLst>
                </a:prstGeom>
                <a:solidFill>
                  <a:srgbClr val="C0C0C0">
                    <a:alpha val="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E404BBC0-26BA-4217-96CE-BC6351FA3409}"/>
                    </a:ext>
                  </a:extLst>
                </p:cNvPr>
                <p:cNvGrpSpPr/>
                <p:nvPr/>
              </p:nvGrpSpPr>
              <p:grpSpPr>
                <a:xfrm>
                  <a:off x="5238730" y="2371622"/>
                  <a:ext cx="293290" cy="112706"/>
                  <a:chOff x="755576" y="2924944"/>
                  <a:chExt cx="792088" cy="288032"/>
                </a:xfrm>
              </p:grpSpPr>
              <p:cxnSp>
                <p:nvCxnSpPr>
                  <p:cNvPr id="26" name="直接连接符 50">
                    <a:extLst>
                      <a:ext uri="{FF2B5EF4-FFF2-40B4-BE49-F238E27FC236}">
                        <a16:creationId xmlns:a16="http://schemas.microsoft.com/office/drawing/2014/main" id="{22E5E8CB-7C48-414D-B363-79F329C9E40A}"/>
                      </a:ext>
                    </a:extLst>
                  </p:cNvPr>
                  <p:cNvCxnSpPr/>
                  <p:nvPr/>
                </p:nvCxnSpPr>
                <p:spPr>
                  <a:xfrm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51">
                    <a:extLst>
                      <a:ext uri="{FF2B5EF4-FFF2-40B4-BE49-F238E27FC236}">
                        <a16:creationId xmlns:a16="http://schemas.microsoft.com/office/drawing/2014/main" id="{489B7B5F-139C-428B-B1ED-0FA68CD0C70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3719847-38CE-40AC-BF54-55538E56D75C}"/>
                    </a:ext>
                  </a:extLst>
                </p:cNvPr>
                <p:cNvSpPr/>
                <p:nvPr/>
              </p:nvSpPr>
              <p:spPr bwMode="auto">
                <a:xfrm>
                  <a:off x="5053840" y="2725133"/>
                  <a:ext cx="635993" cy="500114"/>
                </a:xfrm>
                <a:prstGeom prst="rect">
                  <a:avLst/>
                </a:prstGeom>
                <a:solidFill>
                  <a:srgbClr val="FF260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文本框 95">
                      <a:extLst>
                        <a:ext uri="{FF2B5EF4-FFF2-40B4-BE49-F238E27FC236}">
                          <a16:creationId xmlns:a16="http://schemas.microsoft.com/office/drawing/2014/main" id="{438785DD-869F-40F3-94C9-207F1E0DBD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39532" y="2785547"/>
                      <a:ext cx="531812" cy="40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29" name="文本框 95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438785DD-869F-40F3-94C9-207F1E0DBD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9532" y="2785547"/>
                      <a:ext cx="531812" cy="400944"/>
                    </a:xfrm>
                    <a:prstGeom prst="rect">
                      <a:avLst/>
                    </a:prstGeom>
                    <a:blipFill rotWithShape="1"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上箭头 247">
                  <a:extLst>
                    <a:ext uri="{FF2B5EF4-FFF2-40B4-BE49-F238E27FC236}">
                      <a16:creationId xmlns:a16="http://schemas.microsoft.com/office/drawing/2014/main" id="{7A6ABA79-6F7B-4C03-8FD0-370A604E8AF5}"/>
                    </a:ext>
                  </a:extLst>
                </p:cNvPr>
                <p:cNvSpPr/>
                <p:nvPr/>
              </p:nvSpPr>
              <p:spPr bwMode="auto">
                <a:xfrm rot="10800000">
                  <a:off x="5220998" y="2482689"/>
                  <a:ext cx="363114" cy="252411"/>
                </a:xfrm>
                <a:prstGeom prst="upArrow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31" name="文本框 97">
                  <a:extLst>
                    <a:ext uri="{FF2B5EF4-FFF2-40B4-BE49-F238E27FC236}">
                      <a16:creationId xmlns:a16="http://schemas.microsoft.com/office/drawing/2014/main" id="{15175973-E45F-41E1-9F8F-530C49F85526}"/>
                    </a:ext>
                  </a:extLst>
                </p:cNvPr>
                <p:cNvSpPr txBox="1"/>
                <p:nvPr/>
              </p:nvSpPr>
              <p:spPr>
                <a:xfrm>
                  <a:off x="6656228" y="3545963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b="0" dirty="0"/>
                    <a:t>…</a:t>
                  </a:r>
                  <a:endParaRPr kumimoji="1" lang="zh-CN" altLang="en-US" sz="2400" b="0" dirty="0"/>
                </a:p>
              </p:txBody>
            </p: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BFECA762-572E-48EE-945D-35DEECF8F517}"/>
                    </a:ext>
                  </a:extLst>
                </p:cNvPr>
                <p:cNvGrpSpPr/>
                <p:nvPr/>
              </p:nvGrpSpPr>
              <p:grpSpPr>
                <a:xfrm>
                  <a:off x="5575738" y="2733463"/>
                  <a:ext cx="531812" cy="479103"/>
                  <a:chOff x="6337258" y="5080878"/>
                  <a:chExt cx="531812" cy="479103"/>
                </a:xfrm>
              </p:grpSpPr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32FE66C3-E787-495D-8F32-67D34BB0DC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9345" y="5080878"/>
                    <a:ext cx="192454" cy="479103"/>
                  </a:xfrm>
                  <a:prstGeom prst="rect">
                    <a:avLst/>
                  </a:prstGeom>
                  <a:solidFill>
                    <a:srgbClr val="FF2600">
                      <a:alpha val="38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文本框 104">
                        <a:extLst>
                          <a:ext uri="{FF2B5EF4-FFF2-40B4-BE49-F238E27FC236}">
                            <a16:creationId xmlns:a16="http://schemas.microsoft.com/office/drawing/2014/main" id="{C43C3DEF-83E7-4E01-978E-4C72824C734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256" name="文本框 255">
                        <a:extLst>
                          <a:ext uri="{FF2B5EF4-FFF2-40B4-BE49-F238E27FC236}">
                            <a16:creationId xmlns:a16="http://schemas.microsoft.com/office/drawing/2014/main" id="{CF4C7EEE-FA8E-0747-A82F-8EC58BC936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 b="-1212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C9CB4FD3-25C4-4CDA-B382-F7A3009BA11D}"/>
                    </a:ext>
                  </a:extLst>
                </p:cNvPr>
                <p:cNvGrpSpPr/>
                <p:nvPr/>
              </p:nvGrpSpPr>
              <p:grpSpPr>
                <a:xfrm>
                  <a:off x="6999213" y="2926408"/>
                  <a:ext cx="531812" cy="479103"/>
                  <a:chOff x="6337258" y="5080878"/>
                  <a:chExt cx="531812" cy="479103"/>
                </a:xfrm>
              </p:grpSpPr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439AC7D5-B527-4D8E-9596-6F045D3DF8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9345" y="5080878"/>
                    <a:ext cx="192454" cy="479103"/>
                  </a:xfrm>
                  <a:prstGeom prst="rect">
                    <a:avLst/>
                  </a:prstGeom>
                  <a:solidFill>
                    <a:srgbClr val="FF2600">
                      <a:alpha val="38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文本框 107">
                        <a:extLst>
                          <a:ext uri="{FF2B5EF4-FFF2-40B4-BE49-F238E27FC236}">
                            <a16:creationId xmlns:a16="http://schemas.microsoft.com/office/drawing/2014/main" id="{E8D85E00-9014-4F7F-9888-DB6F37DBB2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259" name="文本框 258">
                        <a:extLst>
                          <a:ext uri="{FF2B5EF4-FFF2-40B4-BE49-F238E27FC236}">
                            <a16:creationId xmlns:a16="http://schemas.microsoft.com/office/drawing/2014/main" id="{2C39C0AB-7484-7B42-9037-FBDA65C4D6D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b="-1562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38" name="文本框 111">
                <a:extLst>
                  <a:ext uri="{FF2B5EF4-FFF2-40B4-BE49-F238E27FC236}">
                    <a16:creationId xmlns:a16="http://schemas.microsoft.com/office/drawing/2014/main" id="{5FF85789-B434-4F3B-B1A4-00DEDDB9B376}"/>
                  </a:ext>
                </a:extLst>
              </p:cNvPr>
              <p:cNvSpPr txBox="1"/>
              <p:nvPr/>
            </p:nvSpPr>
            <p:spPr>
              <a:xfrm>
                <a:off x="1547663" y="4096161"/>
                <a:ext cx="69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0" dirty="0"/>
                  <a:t>Silo 1</a:t>
                </a:r>
                <a:endParaRPr kumimoji="1" lang="zh-CN" altLang="en-US" sz="1600" b="0" dirty="0"/>
              </a:p>
            </p:txBody>
          </p:sp>
          <p:sp>
            <p:nvSpPr>
              <p:cNvPr id="39" name="文本框 112">
                <a:extLst>
                  <a:ext uri="{FF2B5EF4-FFF2-40B4-BE49-F238E27FC236}">
                    <a16:creationId xmlns:a16="http://schemas.microsoft.com/office/drawing/2014/main" id="{350D93E0-3787-4089-9C50-A895DAB60EB7}"/>
                  </a:ext>
                </a:extLst>
              </p:cNvPr>
              <p:cNvSpPr txBox="1"/>
              <p:nvPr/>
            </p:nvSpPr>
            <p:spPr>
              <a:xfrm>
                <a:off x="4641425" y="4028534"/>
                <a:ext cx="69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0" dirty="0"/>
                  <a:t>Silo 2</a:t>
                </a:r>
                <a:endParaRPr kumimoji="1" lang="zh-CN" altLang="en-US" sz="1600" b="0" dirty="0"/>
              </a:p>
            </p:txBody>
          </p:sp>
          <p:sp>
            <p:nvSpPr>
              <p:cNvPr id="40" name="文本框 113">
                <a:extLst>
                  <a:ext uri="{FF2B5EF4-FFF2-40B4-BE49-F238E27FC236}">
                    <a16:creationId xmlns:a16="http://schemas.microsoft.com/office/drawing/2014/main" id="{493E6CEA-6D89-4BB1-9A58-65C4BA084C28}"/>
                  </a:ext>
                </a:extLst>
              </p:cNvPr>
              <p:cNvSpPr txBox="1"/>
              <p:nvPr/>
            </p:nvSpPr>
            <p:spPr>
              <a:xfrm>
                <a:off x="7376308" y="4049801"/>
                <a:ext cx="69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0" dirty="0"/>
                  <a:t>Silo n</a:t>
                </a:r>
                <a:endParaRPr kumimoji="1" lang="zh-CN" altLang="en-US" sz="1600" b="0" dirty="0"/>
              </a:p>
            </p:txBody>
          </p: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18B25DA-9223-4817-8B6F-5F9E5CFBB676}"/>
                  </a:ext>
                </a:extLst>
              </p:cNvPr>
              <p:cNvGrpSpPr/>
              <p:nvPr/>
            </p:nvGrpSpPr>
            <p:grpSpPr>
              <a:xfrm>
                <a:off x="4434310" y="4367088"/>
                <a:ext cx="651298" cy="651298"/>
                <a:chOff x="5135848" y="4823752"/>
                <a:chExt cx="651298" cy="651298"/>
              </a:xfrm>
            </p:grpSpPr>
            <p:pic>
              <p:nvPicPr>
                <p:cNvPr id="42" name="图形 121" descr="数据库">
                  <a:extLst>
                    <a:ext uri="{FF2B5EF4-FFF2-40B4-BE49-F238E27FC236}">
                      <a16:creationId xmlns:a16="http://schemas.microsoft.com/office/drawing/2014/main" id="{21AAB9C5-6654-4E0E-93C9-49AFDB4AE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5848" y="4823752"/>
                  <a:ext cx="651298" cy="65129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本框 122">
                      <a:extLst>
                        <a:ext uri="{FF2B5EF4-FFF2-40B4-BE49-F238E27FC236}">
                          <a16:creationId xmlns:a16="http://schemas.microsoft.com/office/drawing/2014/main" id="{A2629938-12A6-4E16-B3D7-5AA4BD57C9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4295" y="4979911"/>
                      <a:ext cx="53777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123" name="文本框 122">
                      <a:extLst>
                        <a:ext uri="{FF2B5EF4-FFF2-40B4-BE49-F238E27FC236}">
                          <a16:creationId xmlns:a16="http://schemas.microsoft.com/office/drawing/2014/main" id="{A2629938-12A6-4E16-B3D7-5AA4BD57C9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4295" y="4979911"/>
                      <a:ext cx="537776" cy="40011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b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51AD24D3-3071-438F-89CD-D68EFF88EE50}"/>
                  </a:ext>
                </a:extLst>
              </p:cNvPr>
              <p:cNvGrpSpPr/>
              <p:nvPr/>
            </p:nvGrpSpPr>
            <p:grpSpPr>
              <a:xfrm>
                <a:off x="4937418" y="4379657"/>
                <a:ext cx="648000" cy="648000"/>
                <a:chOff x="4500794" y="4845190"/>
                <a:chExt cx="648000" cy="648000"/>
              </a:xfrm>
            </p:grpSpPr>
            <p:pic>
              <p:nvPicPr>
                <p:cNvPr id="45" name="图形 124" descr="数据库">
                  <a:extLst>
                    <a:ext uri="{FF2B5EF4-FFF2-40B4-BE49-F238E27FC236}">
                      <a16:creationId xmlns:a16="http://schemas.microsoft.com/office/drawing/2014/main" id="{6B611641-AF18-4F35-966C-CBB919E97C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0794" y="4845190"/>
                  <a:ext cx="648000" cy="648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文本框 125">
                      <a:extLst>
                        <a:ext uri="{FF2B5EF4-FFF2-40B4-BE49-F238E27FC236}">
                          <a16:creationId xmlns:a16="http://schemas.microsoft.com/office/drawing/2014/main" id="{83336F2C-FBDB-4192-9692-C07ED22815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72000" y="5003545"/>
                      <a:ext cx="53982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126" name="文本框 125">
                      <a:extLst>
                        <a:ext uri="{FF2B5EF4-FFF2-40B4-BE49-F238E27FC236}">
                          <a16:creationId xmlns:a16="http://schemas.microsoft.com/office/drawing/2014/main" id="{83336F2C-FBDB-4192-9692-C07ED22815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000" y="5003545"/>
                      <a:ext cx="539827" cy="40011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1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28839363-C03B-47F4-B7CB-25F270093492}"/>
                  </a:ext>
                </a:extLst>
              </p:cNvPr>
              <p:cNvGrpSpPr/>
              <p:nvPr/>
            </p:nvGrpSpPr>
            <p:grpSpPr>
              <a:xfrm>
                <a:off x="7245224" y="4375786"/>
                <a:ext cx="662252" cy="651298"/>
                <a:chOff x="5135848" y="4823752"/>
                <a:chExt cx="662252" cy="651298"/>
              </a:xfrm>
            </p:grpSpPr>
            <p:pic>
              <p:nvPicPr>
                <p:cNvPr id="48" name="图形 127" descr="数据库">
                  <a:extLst>
                    <a:ext uri="{FF2B5EF4-FFF2-40B4-BE49-F238E27FC236}">
                      <a16:creationId xmlns:a16="http://schemas.microsoft.com/office/drawing/2014/main" id="{0089699D-C6D5-4021-9636-B7804D4E3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5848" y="4823752"/>
                  <a:ext cx="651298" cy="65129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本框 128">
                      <a:extLst>
                        <a:ext uri="{FF2B5EF4-FFF2-40B4-BE49-F238E27FC236}">
                          <a16:creationId xmlns:a16="http://schemas.microsoft.com/office/drawing/2014/main" id="{63E0BC01-E6A8-4250-8145-BDEF405F8F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44295" y="4979911"/>
                      <a:ext cx="55380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129" name="文本框 128">
                      <a:extLst>
                        <a:ext uri="{FF2B5EF4-FFF2-40B4-BE49-F238E27FC236}">
                          <a16:creationId xmlns:a16="http://schemas.microsoft.com/office/drawing/2014/main" id="{63E0BC01-E6A8-4250-8145-BDEF405F8F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44295" y="4979911"/>
                      <a:ext cx="553805" cy="400110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4F58A9EB-E6AE-42DA-861C-E06C83E02000}"/>
                  </a:ext>
                </a:extLst>
              </p:cNvPr>
              <p:cNvGrpSpPr/>
              <p:nvPr/>
            </p:nvGrpSpPr>
            <p:grpSpPr>
              <a:xfrm>
                <a:off x="7748332" y="4388355"/>
                <a:ext cx="648000" cy="648000"/>
                <a:chOff x="4500794" y="4845190"/>
                <a:chExt cx="648000" cy="648000"/>
              </a:xfrm>
            </p:grpSpPr>
            <p:pic>
              <p:nvPicPr>
                <p:cNvPr id="51" name="图形 130" descr="数据库">
                  <a:extLst>
                    <a:ext uri="{FF2B5EF4-FFF2-40B4-BE49-F238E27FC236}">
                      <a16:creationId xmlns:a16="http://schemas.microsoft.com/office/drawing/2014/main" id="{363530A0-B9E7-4DC8-81F2-1D89842471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0794" y="4845190"/>
                  <a:ext cx="648000" cy="648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文本框 131">
                      <a:extLst>
                        <a:ext uri="{FF2B5EF4-FFF2-40B4-BE49-F238E27FC236}">
                          <a16:creationId xmlns:a16="http://schemas.microsoft.com/office/drawing/2014/main" id="{7FFBD3EA-F2D1-43EC-9892-7291050DC9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72000" y="5003545"/>
                      <a:ext cx="55585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132" name="文本框 131">
                      <a:extLst>
                        <a:ext uri="{FF2B5EF4-FFF2-40B4-BE49-F238E27FC236}">
                          <a16:creationId xmlns:a16="http://schemas.microsoft.com/office/drawing/2014/main" id="{7FFBD3EA-F2D1-43EC-9892-7291050DC9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000" y="5003545"/>
                      <a:ext cx="555858" cy="40011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1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95756C10-DE56-4E41-929B-1DF8C655F575}"/>
                  </a:ext>
                </a:extLst>
              </p:cNvPr>
              <p:cNvGrpSpPr/>
              <p:nvPr/>
            </p:nvGrpSpPr>
            <p:grpSpPr>
              <a:xfrm>
                <a:off x="1084763" y="5131804"/>
                <a:ext cx="786279" cy="1061715"/>
                <a:chOff x="3785721" y="5103589"/>
                <a:chExt cx="1041920" cy="1385715"/>
              </a:xfrm>
            </p:grpSpPr>
            <p:pic>
              <p:nvPicPr>
                <p:cNvPr id="54" name="图片 53">
                  <a:extLst>
                    <a:ext uri="{FF2B5EF4-FFF2-40B4-BE49-F238E27FC236}">
                      <a16:creationId xmlns:a16="http://schemas.microsoft.com/office/drawing/2014/main" id="{10D15E61-6A36-4921-887C-8A7B824A18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85677" y="5103589"/>
                  <a:ext cx="541964" cy="648000"/>
                </a:xfrm>
                <a:prstGeom prst="rect">
                  <a:avLst/>
                </a:prstGeom>
              </p:spPr>
            </p:pic>
            <p:pic>
              <p:nvPicPr>
                <p:cNvPr id="55" name="图形 137" descr="文档">
                  <a:extLst>
                    <a:ext uri="{FF2B5EF4-FFF2-40B4-BE49-F238E27FC236}">
                      <a16:creationId xmlns:a16="http://schemas.microsoft.com/office/drawing/2014/main" id="{B2A8358F-846C-44EF-B256-E9ED11C35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5721" y="5150495"/>
                  <a:ext cx="566456" cy="566456"/>
                </a:xfrm>
                <a:prstGeom prst="rect">
                  <a:avLst/>
                </a:prstGeom>
              </p:spPr>
            </p:pic>
            <p:pic>
              <p:nvPicPr>
                <p:cNvPr id="56" name="图形 138" descr="文档">
                  <a:extLst>
                    <a:ext uri="{FF2B5EF4-FFF2-40B4-BE49-F238E27FC236}">
                      <a16:creationId xmlns:a16="http://schemas.microsoft.com/office/drawing/2014/main" id="{D84E575C-C68A-4FA4-8BE4-E1B7B48821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5721" y="5882076"/>
                  <a:ext cx="566456" cy="566456"/>
                </a:xfrm>
                <a:prstGeom prst="rect">
                  <a:avLst/>
                </a:prstGeom>
              </p:spPr>
            </p:pic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id="{F70F2344-657F-403E-A091-0E69B7C738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85677" y="5841304"/>
                  <a:ext cx="541964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E1797577-5882-4CA8-874D-8571D2153E34}"/>
                  </a:ext>
                </a:extLst>
              </p:cNvPr>
              <p:cNvGrpSpPr/>
              <p:nvPr/>
            </p:nvGrpSpPr>
            <p:grpSpPr>
              <a:xfrm>
                <a:off x="4220644" y="5057040"/>
                <a:ext cx="786279" cy="1632314"/>
                <a:chOff x="5629024" y="5125128"/>
                <a:chExt cx="786279" cy="1632314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17EF9DEA-6F55-4E40-B304-B2C89C4CFC7B}"/>
                    </a:ext>
                  </a:extLst>
                </p:cNvPr>
                <p:cNvGrpSpPr/>
                <p:nvPr/>
              </p:nvGrpSpPr>
              <p:grpSpPr>
                <a:xfrm>
                  <a:off x="5629024" y="5125128"/>
                  <a:ext cx="786279" cy="1061715"/>
                  <a:chOff x="3785721" y="5103589"/>
                  <a:chExt cx="1041920" cy="1385715"/>
                </a:xfrm>
              </p:grpSpPr>
              <p:pic>
                <p:nvPicPr>
                  <p:cNvPr id="62" name="图片 61">
                    <a:extLst>
                      <a:ext uri="{FF2B5EF4-FFF2-40B4-BE49-F238E27FC236}">
                        <a16:creationId xmlns:a16="http://schemas.microsoft.com/office/drawing/2014/main" id="{8EF1E0E4-55CF-42C8-ADB7-06F111DA69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285677" y="5103589"/>
                    <a:ext cx="541964" cy="648000"/>
                  </a:xfrm>
                  <a:prstGeom prst="rect">
                    <a:avLst/>
                  </a:prstGeom>
                </p:spPr>
              </p:pic>
              <p:pic>
                <p:nvPicPr>
                  <p:cNvPr id="63" name="图形 147" descr="文档">
                    <a:extLst>
                      <a:ext uri="{FF2B5EF4-FFF2-40B4-BE49-F238E27FC236}">
                        <a16:creationId xmlns:a16="http://schemas.microsoft.com/office/drawing/2014/main" id="{E01DADAC-3301-494F-BFC5-5F4B7DB309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5721" y="5150495"/>
                    <a:ext cx="566456" cy="566456"/>
                  </a:xfrm>
                  <a:prstGeom prst="rect">
                    <a:avLst/>
                  </a:prstGeom>
                </p:spPr>
              </p:pic>
              <p:pic>
                <p:nvPicPr>
                  <p:cNvPr id="64" name="图形 148" descr="文档">
                    <a:extLst>
                      <a:ext uri="{FF2B5EF4-FFF2-40B4-BE49-F238E27FC236}">
                        <a16:creationId xmlns:a16="http://schemas.microsoft.com/office/drawing/2014/main" id="{0D5A5E83-B390-4162-8E7F-B503E80CF2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85721" y="5882076"/>
                    <a:ext cx="566456" cy="566456"/>
                  </a:xfrm>
                  <a:prstGeom prst="rect">
                    <a:avLst/>
                  </a:prstGeom>
                </p:spPr>
              </p:pic>
              <p:pic>
                <p:nvPicPr>
                  <p:cNvPr id="65" name="图片 64">
                    <a:extLst>
                      <a:ext uri="{FF2B5EF4-FFF2-40B4-BE49-F238E27FC236}">
                        <a16:creationId xmlns:a16="http://schemas.microsoft.com/office/drawing/2014/main" id="{ECDAFC9A-E7AC-4766-9F33-C53C75295C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285677" y="5841304"/>
                    <a:ext cx="541964" cy="64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0" name="图形 150" descr="文档">
                  <a:extLst>
                    <a:ext uri="{FF2B5EF4-FFF2-40B4-BE49-F238E27FC236}">
                      <a16:creationId xmlns:a16="http://schemas.microsoft.com/office/drawing/2014/main" id="{0CEFA5F5-DBE7-4FC7-BB5C-B8C44D06DA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9024" y="6292193"/>
                  <a:ext cx="427473" cy="434010"/>
                </a:xfrm>
                <a:prstGeom prst="rect">
                  <a:avLst/>
                </a:prstGeom>
              </p:spPr>
            </p:pic>
            <p:pic>
              <p:nvPicPr>
                <p:cNvPr id="61" name="图片 60">
                  <a:extLst>
                    <a:ext uri="{FF2B5EF4-FFF2-40B4-BE49-F238E27FC236}">
                      <a16:creationId xmlns:a16="http://schemas.microsoft.com/office/drawing/2014/main" id="{3E1FAA9C-F6C5-41B6-B888-D96CC063A0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06313" y="6260954"/>
                  <a:ext cx="408990" cy="496488"/>
                </a:xfrm>
                <a:prstGeom prst="rect">
                  <a:avLst/>
                </a:prstGeom>
              </p:spPr>
            </p:pic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60123D2C-B8B3-49C4-8FA7-573570D2B8B9}"/>
                  </a:ext>
                </a:extLst>
              </p:cNvPr>
              <p:cNvGrpSpPr/>
              <p:nvPr/>
            </p:nvGrpSpPr>
            <p:grpSpPr>
              <a:xfrm>
                <a:off x="7026081" y="5095745"/>
                <a:ext cx="786279" cy="496488"/>
                <a:chOff x="7121197" y="5095745"/>
                <a:chExt cx="786279" cy="496488"/>
              </a:xfrm>
            </p:grpSpPr>
            <p:pic>
              <p:nvPicPr>
                <p:cNvPr id="67" name="图片 66">
                  <a:extLst>
                    <a:ext uri="{FF2B5EF4-FFF2-40B4-BE49-F238E27FC236}">
                      <a16:creationId xmlns:a16="http://schemas.microsoft.com/office/drawing/2014/main" id="{0B993B2D-4593-4AFF-9510-0874DE8C4D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98486" y="5095745"/>
                  <a:ext cx="408990" cy="496488"/>
                </a:xfrm>
                <a:prstGeom prst="rect">
                  <a:avLst/>
                </a:prstGeom>
              </p:spPr>
            </p:pic>
            <p:pic>
              <p:nvPicPr>
                <p:cNvPr id="68" name="图形 153" descr="文档">
                  <a:extLst>
                    <a:ext uri="{FF2B5EF4-FFF2-40B4-BE49-F238E27FC236}">
                      <a16:creationId xmlns:a16="http://schemas.microsoft.com/office/drawing/2014/main" id="{5C92567A-CFF5-44E0-9BF3-4A7F24798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1197" y="5131684"/>
                  <a:ext cx="427473" cy="434010"/>
                </a:xfrm>
                <a:prstGeom prst="rect">
                  <a:avLst/>
                </a:prstGeom>
              </p:spPr>
            </p:pic>
          </p:grpSp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208B8015-0333-41D3-9129-198C12732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75439" y="5147631"/>
                <a:ext cx="599236" cy="425458"/>
              </a:xfrm>
              <a:prstGeom prst="rect">
                <a:avLst/>
              </a:prstGeom>
            </p:spPr>
          </p:pic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3B5C8EE8-4356-454F-A9F9-120E4760F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06923" y="5040226"/>
                <a:ext cx="599236" cy="425458"/>
              </a:xfrm>
              <a:prstGeom prst="rect">
                <a:avLst/>
              </a:prstGeom>
            </p:spPr>
          </p:pic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EC888C7E-2852-443D-874F-CFE7CF8C2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95985" y="5622267"/>
                <a:ext cx="599236" cy="425458"/>
              </a:xfrm>
              <a:prstGeom prst="rect">
                <a:avLst/>
              </a:prstGeom>
            </p:spPr>
          </p:pic>
          <p:pic>
            <p:nvPicPr>
              <p:cNvPr id="72" name="图片 71">
                <a:extLst>
                  <a:ext uri="{FF2B5EF4-FFF2-40B4-BE49-F238E27FC236}">
                    <a16:creationId xmlns:a16="http://schemas.microsoft.com/office/drawing/2014/main" id="{C54608BE-9C47-4E2A-9600-329C33295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19538" y="5082493"/>
                <a:ext cx="599236" cy="425458"/>
              </a:xfrm>
              <a:prstGeom prst="rect">
                <a:avLst/>
              </a:prstGeom>
            </p:spPr>
          </p:pic>
          <p:pic>
            <p:nvPicPr>
              <p:cNvPr id="73" name="图形 57" descr="用户">
                <a:extLst>
                  <a:ext uri="{FF2B5EF4-FFF2-40B4-BE49-F238E27FC236}">
                    <a16:creationId xmlns:a16="http://schemas.microsoft.com/office/drawing/2014/main" id="{96A3DBFD-67B1-40F9-926D-521DD1999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41425" y="3402566"/>
                <a:ext cx="720080" cy="720080"/>
              </a:xfrm>
              <a:prstGeom prst="rect">
                <a:avLst/>
              </a:prstGeom>
            </p:spPr>
          </p:pic>
        </p:grp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EC888C7E-2852-443D-874F-CFE7CF8C2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881635" y="5728270"/>
              <a:ext cx="599236" cy="425458"/>
            </a:xfrm>
            <a:prstGeom prst="rect">
              <a:avLst/>
            </a:prstGeom>
          </p:spPr>
        </p:pic>
      </p:grp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2780610" y="5622267"/>
            <a:ext cx="1287334" cy="818843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标注 30">
                <a:extLst>
                  <a:ext uri="{FF2B5EF4-FFF2-40B4-BE49-F238E27FC236}">
                    <a16:creationId xmlns:a16="http://schemas.microsoft.com/office/drawing/2014/main" id="{A5D67117-6E01-429E-9278-D7C2585EA71D}"/>
                  </a:ext>
                </a:extLst>
              </p:cNvPr>
              <p:cNvSpPr/>
              <p:nvPr/>
            </p:nvSpPr>
            <p:spPr bwMode="auto">
              <a:xfrm>
                <a:off x="5669326" y="5890474"/>
                <a:ext cx="3423406" cy="707886"/>
              </a:xfrm>
              <a:prstGeom prst="wedgeRectCallout">
                <a:avLst>
                  <a:gd name="adj1" fmla="val -68142"/>
                  <a:gd name="adj2" fmla="val -20393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O(# of docs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Cambria Math"/>
                        <a:cs typeface="Arial Unicode MS" pitchFamily="50" charset="-127"/>
                      </a:rPr>
                      <m:t>∙</m:t>
                    </m:r>
                  </m:oMath>
                </a14:m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 # of queries)</a:t>
                </a:r>
              </a:p>
              <a:p>
                <a:pPr algn="ctr" eaLnBrk="1" hangingPunct="1"/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for only 2 silos </a:t>
                </a:r>
                <a:endParaRPr lang="zh-CN" altLang="en-US" sz="2000" b="0" dirty="0">
                  <a:latin typeface="+mj-lt"/>
                  <a:ea typeface="SimHei" panose="02010609060101010101" pitchFamily="49" charset="-122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86" name="矩形标注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D67117-6E01-429E-9278-D7C2585E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9326" y="5890474"/>
                <a:ext cx="3423406" cy="707886"/>
              </a:xfrm>
              <a:prstGeom prst="wedgeRectCallout">
                <a:avLst>
                  <a:gd name="adj1" fmla="val -68142"/>
                  <a:gd name="adj2" fmla="val -20393"/>
                </a:avLst>
              </a:prstGeom>
              <a:blipFill rotWithShape="1">
                <a:blip r:embed="rId38"/>
                <a:stretch>
                  <a:fillRect t="-2586" b="-1637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矩形 86">
            <a:extLst>
              <a:ext uri="{FF2B5EF4-FFF2-40B4-BE49-F238E27FC236}">
                <a16:creationId xmlns:a16="http://schemas.microsoft.com/office/drawing/2014/main" id="{80C67882-D7EC-43D7-9B3F-0049BCF49DA3}"/>
              </a:ext>
            </a:extLst>
          </p:cNvPr>
          <p:cNvSpPr/>
          <p:nvPr/>
        </p:nvSpPr>
        <p:spPr bwMode="auto">
          <a:xfrm>
            <a:off x="3462637" y="5475530"/>
            <a:ext cx="1124406" cy="6119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18712" y="4855762"/>
            <a:ext cx="106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irrelevant</a:t>
            </a:r>
            <a:endParaRPr lang="zh-CN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474426" y="5458110"/>
            <a:ext cx="106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relevant</a:t>
            </a:r>
            <a:endParaRPr lang="zh-CN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393695" y="5999839"/>
            <a:ext cx="106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irrelevant</a:t>
            </a:r>
            <a:endParaRPr lang="zh-CN" altLang="en-US" dirty="0"/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2139" y="5465684"/>
            <a:ext cx="1158352" cy="475315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2139" y="5945275"/>
            <a:ext cx="1255721" cy="54564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2672139" y="6047725"/>
            <a:ext cx="1255721" cy="393385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4817" name="组合 34816"/>
          <p:cNvGrpSpPr/>
          <p:nvPr/>
        </p:nvGrpSpPr>
        <p:grpSpPr>
          <a:xfrm>
            <a:off x="2672139" y="4379657"/>
            <a:ext cx="1269274" cy="353056"/>
            <a:chOff x="2388378" y="3231796"/>
            <a:chExt cx="2165892" cy="622269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2388378" y="335395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5">
                  <a:extLst>
                    <a:ext uri="{FF2B5EF4-FFF2-40B4-BE49-F238E27FC236}">
                      <a16:creationId xmlns:a16="http://schemas.microsoft.com/office/drawing/2014/main" id="{438785DD-869F-40F3-94C9-207F1E0DBD09}"/>
                    </a:ext>
                  </a:extLst>
                </p:cNvPr>
                <p:cNvSpPr txBox="1"/>
                <p:nvPr/>
              </p:nvSpPr>
              <p:spPr>
                <a:xfrm>
                  <a:off x="2564516" y="3276317"/>
                  <a:ext cx="1093135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00" name="文本框 9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38785DD-869F-40F3-94C9-207F1E0DB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516" y="3276317"/>
                  <a:ext cx="1093135" cy="400944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b="-756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3753194" y="336228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4">
                  <a:extLst>
                    <a:ext uri="{FF2B5EF4-FFF2-40B4-BE49-F238E27FC236}">
                      <a16:creationId xmlns:a16="http://schemas.microsoft.com/office/drawing/2014/main" id="{C43C3DEF-83E7-4E01-978E-4C72824C7348}"/>
                    </a:ext>
                  </a:extLst>
                </p:cNvPr>
                <p:cNvSpPr txBox="1"/>
                <p:nvPr/>
              </p:nvSpPr>
              <p:spPr>
                <a:xfrm>
                  <a:off x="3461135" y="3231796"/>
                  <a:ext cx="1093135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02" name="文本框 10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43C3DEF-83E7-4E01-978E-4C72824C7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1135" y="3231796"/>
                  <a:ext cx="1093135" cy="400944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b="-10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9434253" flipV="1">
            <a:off x="3160078" y="4888546"/>
            <a:ext cx="199911" cy="45069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4697" y="4960826"/>
            <a:ext cx="1162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generate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6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5" grpId="0"/>
      <p:bldP spid="89" grpId="0"/>
      <p:bldP spid="90" grpId="0"/>
      <p:bldP spid="104" grpId="0" animBg="1"/>
      <p:bldP spid="1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Efficient reverse top-K document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Reverse top-K (RTK) sketch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25</a:t>
            </a:fld>
            <a:endParaRPr lang="en-US" altLang="ko-KR">
              <a:latin typeface="Arial Unicode MS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20072" y="1194175"/>
            <a:ext cx="3240360" cy="473261"/>
            <a:chOff x="5220072" y="1194175"/>
            <a:chExt cx="3240360" cy="473261"/>
          </a:xfrm>
        </p:grpSpPr>
        <p:sp>
          <p:nvSpPr>
            <p:cNvPr id="97" name="上箭头 131">
              <a:extLst>
                <a:ext uri="{FF2B5EF4-FFF2-40B4-BE49-F238E27FC236}">
                  <a16:creationId xmlns:a16="http://schemas.microsoft.com/office/drawing/2014/main" id="{C9D70E06-7988-457D-9366-D232D1FF372E}"/>
                </a:ext>
              </a:extLst>
            </p:cNvPr>
            <p:cNvSpPr/>
            <p:nvPr/>
          </p:nvSpPr>
          <p:spPr bwMode="auto">
            <a:xfrm rot="5400000">
              <a:off x="7176077" y="1292214"/>
              <a:ext cx="279015" cy="288782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8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5220072" y="1205771"/>
              <a:ext cx="194421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O(# of docs)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06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7459976" y="1194175"/>
              <a:ext cx="100045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O(K)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Efficient reverse top-K document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Reverse top-K (RTK) sketch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26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103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2190519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Initialize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20072" y="1194175"/>
            <a:ext cx="3240360" cy="473261"/>
            <a:chOff x="5220072" y="1194175"/>
            <a:chExt cx="3240360" cy="473261"/>
          </a:xfrm>
        </p:grpSpPr>
        <p:sp>
          <p:nvSpPr>
            <p:cNvPr id="97" name="上箭头 131">
              <a:extLst>
                <a:ext uri="{FF2B5EF4-FFF2-40B4-BE49-F238E27FC236}">
                  <a16:creationId xmlns:a16="http://schemas.microsoft.com/office/drawing/2014/main" id="{C9D70E06-7988-457D-9366-D232D1FF372E}"/>
                </a:ext>
              </a:extLst>
            </p:cNvPr>
            <p:cNvSpPr/>
            <p:nvPr/>
          </p:nvSpPr>
          <p:spPr bwMode="auto">
            <a:xfrm rot="5400000">
              <a:off x="7176077" y="1292214"/>
              <a:ext cx="279015" cy="288782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8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5220072" y="1205771"/>
              <a:ext cx="194421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O(# of docs)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06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7459976" y="1194175"/>
              <a:ext cx="100045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O(K)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441023" y="1932104"/>
            <a:ext cx="786279" cy="3217520"/>
            <a:chOff x="4441023" y="1932104"/>
            <a:chExt cx="786279" cy="3217520"/>
          </a:xfrm>
        </p:grpSpPr>
        <p:pic>
          <p:nvPicPr>
            <p:cNvPr id="110" name="图形 55" descr="用户">
              <a:extLst>
                <a:ext uri="{FF2B5EF4-FFF2-40B4-BE49-F238E27FC236}">
                  <a16:creationId xmlns:a16="http://schemas.microsoft.com/office/drawing/2014/main" id="{35BEA5B4-ED4F-4021-B3D4-FF6B3A1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9992" y="1932104"/>
              <a:ext cx="720080" cy="720080"/>
            </a:xfrm>
            <a:prstGeom prst="rect">
              <a:avLst/>
            </a:prstGeom>
          </p:spPr>
        </p:pic>
        <p:pic>
          <p:nvPicPr>
            <p:cNvPr id="111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4842" y="2877764"/>
              <a:ext cx="651298" cy="651298"/>
            </a:xfrm>
            <a:prstGeom prst="rect">
              <a:avLst/>
            </a:prstGeom>
          </p:spPr>
        </p:pic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4512020" y="258440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1</a:t>
              </a:r>
              <a:endParaRPr kumimoji="1" lang="zh-CN" altLang="en-US" sz="1600" b="0" dirty="0"/>
            </a:p>
          </p:txBody>
        </p:sp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10D15E61-6A36-4921-887C-8A7B824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3542137"/>
              <a:ext cx="408990" cy="496488"/>
            </a:xfrm>
            <a:prstGeom prst="rect">
              <a:avLst/>
            </a:prstGeom>
          </p:spPr>
        </p:pic>
        <p:pic>
          <p:nvPicPr>
            <p:cNvPr id="114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3578076"/>
              <a:ext cx="427473" cy="434010"/>
            </a:xfrm>
            <a:prstGeom prst="rect">
              <a:avLst/>
            </a:prstGeom>
          </p:spPr>
        </p:pic>
        <p:pic>
          <p:nvPicPr>
            <p:cNvPr id="115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138603"/>
              <a:ext cx="427473" cy="434010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107364"/>
              <a:ext cx="408990" cy="496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8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684375"/>
              <a:ext cx="427473" cy="434010"/>
            </a:xfrm>
            <a:prstGeom prst="rect">
              <a:avLst/>
            </a:prstGeom>
          </p:spPr>
        </p:pic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653136"/>
              <a:ext cx="408990" cy="496488"/>
            </a:xfrm>
            <a:prstGeom prst="rect">
              <a:avLst/>
            </a:prstGeom>
          </p:spPr>
        </p:pic>
      </p:grpSp>
      <p:sp>
        <p:nvSpPr>
          <p:cNvPr id="121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16200000" flipV="1">
            <a:off x="5519349" y="4113091"/>
            <a:ext cx="269835" cy="38173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23" name="表格 122">
            <a:extLst>
              <a:ext uri="{FF2B5EF4-FFF2-40B4-BE49-F238E27FC236}">
                <a16:creationId xmlns:a16="http://schemas.microsoft.com/office/drawing/2014/main" id="{EF35DD6F-089B-4651-A912-0EEF16BA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46098"/>
              </p:ext>
            </p:extLst>
          </p:nvPr>
        </p:nvGraphicFramePr>
        <p:xfrm>
          <a:off x="5930080" y="311536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6221779" y="2652184"/>
            <a:ext cx="154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RTK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25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8244407" y="41962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z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26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6764870" y="573457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w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81" name="右大括号 80"/>
          <p:cNvSpPr/>
          <p:nvPr/>
        </p:nvSpPr>
        <p:spPr bwMode="auto">
          <a:xfrm>
            <a:off x="8011348" y="3140968"/>
            <a:ext cx="233059" cy="2448271"/>
          </a:xfrm>
          <a:prstGeom prst="rightBrac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7" name="右大括号 126"/>
          <p:cNvSpPr/>
          <p:nvPr/>
        </p:nvSpPr>
        <p:spPr bwMode="auto">
          <a:xfrm rot="5400000">
            <a:off x="6833648" y="4738955"/>
            <a:ext cx="233059" cy="2020052"/>
          </a:xfrm>
          <a:prstGeom prst="rightBrac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6140" y="5460032"/>
            <a:ext cx="898029" cy="405479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03B7A1B-0DB6-4D39-9867-9085010C1B4B}"/>
              </a:ext>
            </a:extLst>
          </p:cNvPr>
          <p:cNvSpPr/>
          <p:nvPr/>
        </p:nvSpPr>
        <p:spPr bwMode="auto">
          <a:xfrm>
            <a:off x="3427272" y="5887420"/>
            <a:ext cx="1701084" cy="81262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&lt;key1, value1&gt;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&lt;key2, value2&gt;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…</a:t>
            </a:r>
            <a:endParaRPr lang="zh-CN" altLang="en-US" sz="1700" dirty="0">
              <a:solidFill>
                <a:schemeClr val="bg1"/>
              </a:solidFill>
              <a:latin typeface="+mj-lt"/>
              <a:ea typeface="SimHei" panose="02010609060101010101" pitchFamily="49" charset="-122"/>
            </a:endParaRPr>
          </a:p>
        </p:txBody>
      </p:sp>
      <p:pic>
        <p:nvPicPr>
          <p:cNvPr id="1026" name="Picture 2" descr="https://ss1.bdstatic.com/70cFuXSh_Q1YnxGkpoWK1HF6hhy/it/u=3690194332,85901203&amp;fm=26&amp;gp=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72" y="5895568"/>
            <a:ext cx="992968" cy="67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5731518" y="6519446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Min-Heap</a:t>
            </a:r>
            <a:endParaRPr kumimoji="1" lang="zh-CN" altLang="en-US" sz="1600" b="0" dirty="0"/>
          </a:p>
        </p:txBody>
      </p:sp>
      <p:sp>
        <p:nvSpPr>
          <p:cNvPr id="37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16200000" flipV="1">
            <a:off x="5351352" y="6102868"/>
            <a:ext cx="269835" cy="38173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11">
                <a:extLst>
                  <a:ext uri="{FF2B5EF4-FFF2-40B4-BE49-F238E27FC236}">
                    <a16:creationId xmlns:a16="http://schemas.microsoft.com/office/drawing/2014/main" id="{5FF85789-B434-4F3B-B1A4-00DEDDB9B376}"/>
                  </a:ext>
                </a:extLst>
              </p:cNvPr>
              <p:cNvSpPr txBox="1"/>
              <p:nvPr/>
            </p:nvSpPr>
            <p:spPr>
              <a:xfrm>
                <a:off x="6804248" y="6130521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b="0" dirty="0"/>
                  <a:t>Size=</a:t>
                </a:r>
                <a14:m>
                  <m:oMath xmlns:m="http://schemas.openxmlformats.org/officeDocument/2006/math">
                    <m:r>
                      <a:rPr kumimoji="1" lang="zh-CN" altLang="en-US" sz="1600" b="0" i="1">
                        <a:latin typeface="Cambria Math"/>
                      </a:rPr>
                      <m:t>𝛼</m:t>
                    </m:r>
                    <m:r>
                      <a:rPr kumimoji="1" lang="en-US" altLang="zh-CN" sz="1600" b="0" i="1" smtClean="0">
                        <a:latin typeface="Cambria Math"/>
                      </a:rPr>
                      <m:t>𝐾</m:t>
                    </m:r>
                  </m:oMath>
                </a14:m>
                <a:endParaRPr kumimoji="1" lang="zh-CN" altLang="en-US" sz="1600" b="0" dirty="0"/>
              </a:p>
            </p:txBody>
          </p:sp>
        </mc:Choice>
        <mc:Fallback xmlns="">
          <p:sp>
            <p:nvSpPr>
              <p:cNvPr id="38" name="文本框 111">
                <a:extLst>
                  <a:ext uri="{FF2B5EF4-FFF2-40B4-BE49-F238E27FC236}">
                    <a16:creationId xmlns:a16="http://schemas.microsoft.com/office/drawing/2014/main" xmlns="" id="{5FF85789-B434-4F3B-B1A4-00DEDDB9B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130521"/>
                <a:ext cx="1080120" cy="338554"/>
              </a:xfrm>
              <a:prstGeom prst="rect">
                <a:avLst/>
              </a:prstGeom>
              <a:blipFill rotWithShape="1">
                <a:blip r:embed="rId39"/>
                <a:stretch>
                  <a:fillRect l="-2825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1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4" grpId="0"/>
      <p:bldP spid="125" grpId="0"/>
      <p:bldP spid="126" grpId="0"/>
      <p:bldP spid="81" grpId="0" animBg="1"/>
      <p:bldP spid="127" grpId="0" animBg="1"/>
      <p:bldP spid="33" grpId="0" animBg="1"/>
      <p:bldP spid="36" grpId="0"/>
      <p:bldP spid="37" grpId="0" animBg="1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Efficient reverse top-K document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Reverse top-K (RTK) sketch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27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103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2190519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Initialize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20072" y="1194175"/>
            <a:ext cx="3240360" cy="473261"/>
            <a:chOff x="5220072" y="1194175"/>
            <a:chExt cx="3240360" cy="473261"/>
          </a:xfrm>
        </p:grpSpPr>
        <p:sp>
          <p:nvSpPr>
            <p:cNvPr id="97" name="上箭头 131">
              <a:extLst>
                <a:ext uri="{FF2B5EF4-FFF2-40B4-BE49-F238E27FC236}">
                  <a16:creationId xmlns:a16="http://schemas.microsoft.com/office/drawing/2014/main" id="{C9D70E06-7988-457D-9366-D232D1FF372E}"/>
                </a:ext>
              </a:extLst>
            </p:cNvPr>
            <p:cNvSpPr/>
            <p:nvPr/>
          </p:nvSpPr>
          <p:spPr bwMode="auto">
            <a:xfrm rot="5400000">
              <a:off x="7176077" y="1292214"/>
              <a:ext cx="279015" cy="288782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8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5220072" y="1205771"/>
              <a:ext cx="194421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O(# of docs)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06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7459976" y="1194175"/>
              <a:ext cx="100045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O(K)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441023" y="1932104"/>
            <a:ext cx="786279" cy="3217520"/>
            <a:chOff x="4441023" y="1932104"/>
            <a:chExt cx="786279" cy="3217520"/>
          </a:xfrm>
        </p:grpSpPr>
        <p:pic>
          <p:nvPicPr>
            <p:cNvPr id="110" name="图形 55" descr="用户">
              <a:extLst>
                <a:ext uri="{FF2B5EF4-FFF2-40B4-BE49-F238E27FC236}">
                  <a16:creationId xmlns:a16="http://schemas.microsoft.com/office/drawing/2014/main" id="{35BEA5B4-ED4F-4021-B3D4-FF6B3A1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9992" y="1932104"/>
              <a:ext cx="720080" cy="720080"/>
            </a:xfrm>
            <a:prstGeom prst="rect">
              <a:avLst/>
            </a:prstGeom>
          </p:spPr>
        </p:pic>
        <p:pic>
          <p:nvPicPr>
            <p:cNvPr id="111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4842" y="2877764"/>
              <a:ext cx="651298" cy="651298"/>
            </a:xfrm>
            <a:prstGeom prst="rect">
              <a:avLst/>
            </a:prstGeom>
          </p:spPr>
        </p:pic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4512020" y="258440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1</a:t>
              </a:r>
              <a:endParaRPr kumimoji="1" lang="zh-CN" altLang="en-US" sz="1600" b="0" dirty="0"/>
            </a:p>
          </p:txBody>
        </p:sp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10D15E61-6A36-4921-887C-8A7B824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3542137"/>
              <a:ext cx="408990" cy="496488"/>
            </a:xfrm>
            <a:prstGeom prst="rect">
              <a:avLst/>
            </a:prstGeom>
          </p:spPr>
        </p:pic>
        <p:pic>
          <p:nvPicPr>
            <p:cNvPr id="114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3578076"/>
              <a:ext cx="427473" cy="434010"/>
            </a:xfrm>
            <a:prstGeom prst="rect">
              <a:avLst/>
            </a:prstGeom>
          </p:spPr>
        </p:pic>
        <p:pic>
          <p:nvPicPr>
            <p:cNvPr id="115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138603"/>
              <a:ext cx="427473" cy="434010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107364"/>
              <a:ext cx="408990" cy="496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8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684375"/>
              <a:ext cx="427473" cy="434010"/>
            </a:xfrm>
            <a:prstGeom prst="rect">
              <a:avLst/>
            </a:prstGeom>
          </p:spPr>
        </p:pic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653136"/>
              <a:ext cx="408990" cy="496488"/>
            </a:xfrm>
            <a:prstGeom prst="rect">
              <a:avLst/>
            </a:prstGeom>
          </p:spPr>
        </p:pic>
      </p:grpSp>
      <p:sp>
        <p:nvSpPr>
          <p:cNvPr id="121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16200000" flipV="1">
            <a:off x="5519349" y="4113091"/>
            <a:ext cx="269835" cy="38173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23" name="表格 122">
            <a:extLst>
              <a:ext uri="{FF2B5EF4-FFF2-40B4-BE49-F238E27FC236}">
                <a16:creationId xmlns:a16="http://schemas.microsoft.com/office/drawing/2014/main" id="{EF35DD6F-089B-4651-A912-0EEF16BA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60819"/>
              </p:ext>
            </p:extLst>
          </p:nvPr>
        </p:nvGraphicFramePr>
        <p:xfrm>
          <a:off x="5930080" y="311536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6221779" y="2652184"/>
            <a:ext cx="154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RTK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25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8244407" y="41962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z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26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6764870" y="573457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w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81" name="右大括号 80"/>
          <p:cNvSpPr/>
          <p:nvPr/>
        </p:nvSpPr>
        <p:spPr bwMode="auto">
          <a:xfrm>
            <a:off x="8011348" y="3140968"/>
            <a:ext cx="233059" cy="2448271"/>
          </a:xfrm>
          <a:prstGeom prst="rightBrac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7" name="右大括号 126"/>
          <p:cNvSpPr/>
          <p:nvPr/>
        </p:nvSpPr>
        <p:spPr bwMode="auto">
          <a:xfrm rot="5400000">
            <a:off x="6833648" y="4738955"/>
            <a:ext cx="233059" cy="2020052"/>
          </a:xfrm>
          <a:prstGeom prst="rightBrac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3203413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Update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0C67882-D7EC-43D7-9B3F-0049BCF49DA3}"/>
              </a:ext>
            </a:extLst>
          </p:cNvPr>
          <p:cNvSpPr/>
          <p:nvPr/>
        </p:nvSpPr>
        <p:spPr bwMode="auto">
          <a:xfrm>
            <a:off x="4818311" y="3474589"/>
            <a:ext cx="473769" cy="6327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03B7A1B-0DB6-4D39-9867-9085010C1B4B}"/>
              </a:ext>
            </a:extLst>
          </p:cNvPr>
          <p:cNvSpPr/>
          <p:nvPr/>
        </p:nvSpPr>
        <p:spPr bwMode="auto">
          <a:xfrm>
            <a:off x="1907705" y="3631690"/>
            <a:ext cx="2296856" cy="40631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&lt;key=doc </a:t>
            </a:r>
            <a:r>
              <a:rPr lang="en-US" altLang="zh-CN" sz="1700" dirty="0" err="1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id,value</a:t>
            </a:r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 =</a:t>
            </a:r>
            <a:endParaRPr lang="zh-CN" altLang="en-US" sz="1700" dirty="0">
              <a:solidFill>
                <a:schemeClr val="bg1"/>
              </a:solidFill>
              <a:latin typeface="+mj-lt"/>
              <a:ea typeface="SimHei" panose="02010609060101010101" pitchFamily="49" charset="-122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4204561" y="4012086"/>
            <a:ext cx="613751" cy="25918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5" name="组合 24"/>
          <p:cNvGrpSpPr/>
          <p:nvPr/>
        </p:nvGrpSpPr>
        <p:grpSpPr>
          <a:xfrm>
            <a:off x="5292080" y="3240507"/>
            <a:ext cx="2478713" cy="2204717"/>
            <a:chOff x="5292080" y="3240507"/>
            <a:chExt cx="2478713" cy="2204717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92080" y="3240507"/>
              <a:ext cx="1368152" cy="568422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 flipV="1">
              <a:off x="5292080" y="3631690"/>
              <a:ext cx="1472790" cy="159287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 flipV="1">
              <a:off x="5292080" y="3665078"/>
              <a:ext cx="2478713" cy="125899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900100" cy="221109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1472790" cy="574126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1472790" cy="1006175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1472790" cy="1327408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1008112" cy="1654247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1944216" cy="893398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394B6724-3AB5-48F1-B855-397A53EF255A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5292080" y="3790977"/>
              <a:ext cx="1879113" cy="1654247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9" name="矩形标注 30">
            <a:extLst>
              <a:ext uri="{FF2B5EF4-FFF2-40B4-BE49-F238E27FC236}">
                <a16:creationId xmlns:a16="http://schemas.microsoft.com/office/drawing/2014/main" id="{A5D67117-6E01-429E-9278-D7C2585EA71D}"/>
              </a:ext>
            </a:extLst>
          </p:cNvPr>
          <p:cNvSpPr/>
          <p:nvPr/>
        </p:nvSpPr>
        <p:spPr bwMode="auto">
          <a:xfrm>
            <a:off x="3056133" y="5865511"/>
            <a:ext cx="3423406" cy="400110"/>
          </a:xfrm>
          <a:prstGeom prst="wedgeRectCallout">
            <a:avLst>
              <a:gd name="adj1" fmla="val 38699"/>
              <a:gd name="adj2" fmla="val -14011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Update in each Min-Heap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标注 30">
                <a:extLst>
                  <a:ext uri="{FF2B5EF4-FFF2-40B4-BE49-F238E27FC236}">
                    <a16:creationId xmlns:a16="http://schemas.microsoft.com/office/drawing/2014/main" id="{A5D67117-6E01-429E-9278-D7C2585EA71D}"/>
                  </a:ext>
                </a:extLst>
              </p:cNvPr>
              <p:cNvSpPr/>
              <p:nvPr/>
            </p:nvSpPr>
            <p:spPr bwMode="auto">
              <a:xfrm>
                <a:off x="3841903" y="6409224"/>
                <a:ext cx="1812363" cy="400110"/>
              </a:xfrm>
              <a:prstGeom prst="wedgeRectCallout">
                <a:avLst>
                  <a:gd name="adj1" fmla="val 34290"/>
                  <a:gd name="adj2" fmla="val -84642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𝑂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𝑤𝑧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log</m:t>
                      </m:r>
                      <m:r>
                        <a:rPr lang="zh-CN" altLang="en-US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)</m:t>
                      </m:r>
                    </m:oMath>
                  </m:oMathPara>
                </a14:m>
                <a:endParaRPr lang="zh-CN" altLang="en-US" sz="2000" b="0" dirty="0">
                  <a:latin typeface="+mj-lt"/>
                  <a:ea typeface="SimHei" panose="02010609060101010101" pitchFamily="49" charset="-122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70" name="矩形标注 30">
                <a:extLst>
                  <a:ext uri="{FF2B5EF4-FFF2-40B4-BE49-F238E27FC236}">
                    <a16:creationId xmlns:a16="http://schemas.microsoft.com/office/drawing/2014/main" xmlns="" id="{A5D67117-6E01-429E-9278-D7C2585E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903" y="6409224"/>
                <a:ext cx="1812363" cy="400110"/>
              </a:xfrm>
              <a:prstGeom prst="wedgeRectCallout">
                <a:avLst>
                  <a:gd name="adj1" fmla="val 34290"/>
                  <a:gd name="adj2" fmla="val -84642"/>
                </a:avLst>
              </a:prstGeom>
              <a:blipFill rotWithShape="1">
                <a:blip r:embed="rId38"/>
                <a:stretch>
                  <a:fillRect b="-13483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69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Efficient reverse top-K document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Reverse top-K (RTK) sketch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28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103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2190519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Initialize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20072" y="1194175"/>
            <a:ext cx="3240360" cy="473261"/>
            <a:chOff x="5220072" y="1194175"/>
            <a:chExt cx="3240360" cy="473261"/>
          </a:xfrm>
        </p:grpSpPr>
        <p:sp>
          <p:nvSpPr>
            <p:cNvPr id="97" name="上箭头 131">
              <a:extLst>
                <a:ext uri="{FF2B5EF4-FFF2-40B4-BE49-F238E27FC236}">
                  <a16:creationId xmlns:a16="http://schemas.microsoft.com/office/drawing/2014/main" id="{C9D70E06-7988-457D-9366-D232D1FF372E}"/>
                </a:ext>
              </a:extLst>
            </p:cNvPr>
            <p:cNvSpPr/>
            <p:nvPr/>
          </p:nvSpPr>
          <p:spPr bwMode="auto">
            <a:xfrm rot="5400000">
              <a:off x="7176077" y="1292214"/>
              <a:ext cx="279015" cy="288782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8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5220072" y="1205771"/>
              <a:ext cx="194421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O(# of docs)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06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7459976" y="1194175"/>
              <a:ext cx="100045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O(K)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441023" y="1932104"/>
            <a:ext cx="786279" cy="3217520"/>
            <a:chOff x="4441023" y="1932104"/>
            <a:chExt cx="786279" cy="3217520"/>
          </a:xfrm>
        </p:grpSpPr>
        <p:pic>
          <p:nvPicPr>
            <p:cNvPr id="110" name="图形 55" descr="用户">
              <a:extLst>
                <a:ext uri="{FF2B5EF4-FFF2-40B4-BE49-F238E27FC236}">
                  <a16:creationId xmlns:a16="http://schemas.microsoft.com/office/drawing/2014/main" id="{35BEA5B4-ED4F-4021-B3D4-FF6B3A1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9992" y="1932104"/>
              <a:ext cx="720080" cy="720080"/>
            </a:xfrm>
            <a:prstGeom prst="rect">
              <a:avLst/>
            </a:prstGeom>
          </p:spPr>
        </p:pic>
        <p:pic>
          <p:nvPicPr>
            <p:cNvPr id="111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4842" y="2877764"/>
              <a:ext cx="651298" cy="651298"/>
            </a:xfrm>
            <a:prstGeom prst="rect">
              <a:avLst/>
            </a:prstGeom>
          </p:spPr>
        </p:pic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4512020" y="258440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1</a:t>
              </a:r>
              <a:endParaRPr kumimoji="1" lang="zh-CN" altLang="en-US" sz="1600" b="0" dirty="0"/>
            </a:p>
          </p:txBody>
        </p:sp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10D15E61-6A36-4921-887C-8A7B824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3542137"/>
              <a:ext cx="408990" cy="496488"/>
            </a:xfrm>
            <a:prstGeom prst="rect">
              <a:avLst/>
            </a:prstGeom>
          </p:spPr>
        </p:pic>
        <p:pic>
          <p:nvPicPr>
            <p:cNvPr id="114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3578076"/>
              <a:ext cx="427473" cy="434010"/>
            </a:xfrm>
            <a:prstGeom prst="rect">
              <a:avLst/>
            </a:prstGeom>
          </p:spPr>
        </p:pic>
        <p:pic>
          <p:nvPicPr>
            <p:cNvPr id="115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138603"/>
              <a:ext cx="427473" cy="434010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107364"/>
              <a:ext cx="408990" cy="496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8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684375"/>
              <a:ext cx="427473" cy="434010"/>
            </a:xfrm>
            <a:prstGeom prst="rect">
              <a:avLst/>
            </a:prstGeom>
          </p:spPr>
        </p:pic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653136"/>
              <a:ext cx="408990" cy="496488"/>
            </a:xfrm>
            <a:prstGeom prst="rect">
              <a:avLst/>
            </a:prstGeom>
          </p:spPr>
        </p:pic>
      </p:grpSp>
      <p:sp>
        <p:nvSpPr>
          <p:cNvPr id="121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16200000" flipV="1">
            <a:off x="5519349" y="4113091"/>
            <a:ext cx="269835" cy="38173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23" name="表格 122">
            <a:extLst>
              <a:ext uri="{FF2B5EF4-FFF2-40B4-BE49-F238E27FC236}">
                <a16:creationId xmlns:a16="http://schemas.microsoft.com/office/drawing/2014/main" id="{EF35DD6F-089B-4651-A912-0EEF16BA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44355"/>
              </p:ext>
            </p:extLst>
          </p:nvPr>
        </p:nvGraphicFramePr>
        <p:xfrm>
          <a:off x="5930080" y="3115365"/>
          <a:ext cx="2030124" cy="248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44965" marR="44965" marT="22483" marB="22483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6221779" y="2652184"/>
            <a:ext cx="154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RTK Sketch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25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8244407" y="41962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z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26" name="文本框 136">
            <a:extLst>
              <a:ext uri="{FF2B5EF4-FFF2-40B4-BE49-F238E27FC236}">
                <a16:creationId xmlns:a16="http://schemas.microsoft.com/office/drawing/2014/main" id="{A2CAD8A5-1B7C-4DAD-AB8F-92314FB98262}"/>
              </a:ext>
            </a:extLst>
          </p:cNvPr>
          <p:cNvSpPr txBox="1"/>
          <p:nvPr/>
        </p:nvSpPr>
        <p:spPr>
          <a:xfrm>
            <a:off x="6764870" y="573457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w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81" name="右大括号 80"/>
          <p:cNvSpPr/>
          <p:nvPr/>
        </p:nvSpPr>
        <p:spPr bwMode="auto">
          <a:xfrm>
            <a:off x="8011348" y="3140968"/>
            <a:ext cx="233059" cy="2448271"/>
          </a:xfrm>
          <a:prstGeom prst="rightBrac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7" name="右大括号 126"/>
          <p:cNvSpPr/>
          <p:nvPr/>
        </p:nvSpPr>
        <p:spPr bwMode="auto">
          <a:xfrm rot="5400000">
            <a:off x="6833648" y="4738955"/>
            <a:ext cx="233059" cy="2020052"/>
          </a:xfrm>
          <a:prstGeom prst="rightBrac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3203413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Update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45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4216307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Delete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pic>
        <p:nvPicPr>
          <p:cNvPr id="46" name="Picture 2" descr="https://ss1.bdstatic.com/70cFuXSh_Q1YnxGkpoWK1HF6hhy/it/u=3690194332,85901203&amp;fm=26&amp;gp=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59" y="5480051"/>
            <a:ext cx="992968" cy="678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80112" y="5413952"/>
            <a:ext cx="612069" cy="320621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4917541" y="5574262"/>
            <a:ext cx="199176" cy="260412"/>
            <a:chOff x="3756564" y="5912434"/>
            <a:chExt cx="199176" cy="260412"/>
          </a:xfrm>
        </p:grpSpPr>
        <p:cxnSp>
          <p:nvCxnSpPr>
            <p:cNvPr id="6" name="直接连接符 5"/>
            <p:cNvCxnSpPr/>
            <p:nvPr/>
          </p:nvCxnSpPr>
          <p:spPr bwMode="auto">
            <a:xfrm>
              <a:off x="3779912" y="5934628"/>
              <a:ext cx="152480" cy="216024"/>
            </a:xfrm>
            <a:prstGeom prst="line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接连接符 50"/>
            <p:cNvCxnSpPr/>
            <p:nvPr/>
          </p:nvCxnSpPr>
          <p:spPr bwMode="auto">
            <a:xfrm flipH="1">
              <a:off x="3756564" y="5912434"/>
              <a:ext cx="199176" cy="260412"/>
            </a:xfrm>
            <a:prstGeom prst="line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组合 53"/>
          <p:cNvGrpSpPr/>
          <p:nvPr/>
        </p:nvGrpSpPr>
        <p:grpSpPr>
          <a:xfrm>
            <a:off x="5227302" y="5753326"/>
            <a:ext cx="199176" cy="260412"/>
            <a:chOff x="3756564" y="5912434"/>
            <a:chExt cx="199176" cy="260412"/>
          </a:xfrm>
        </p:grpSpPr>
        <p:cxnSp>
          <p:nvCxnSpPr>
            <p:cNvPr id="55" name="直接连接符 54"/>
            <p:cNvCxnSpPr/>
            <p:nvPr/>
          </p:nvCxnSpPr>
          <p:spPr bwMode="auto">
            <a:xfrm>
              <a:off x="3779912" y="5934628"/>
              <a:ext cx="152480" cy="216024"/>
            </a:xfrm>
            <a:prstGeom prst="line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 bwMode="auto">
            <a:xfrm flipH="1">
              <a:off x="3756564" y="5912434"/>
              <a:ext cx="199176" cy="260412"/>
            </a:xfrm>
            <a:prstGeom prst="line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矩形标注 30">
            <a:extLst>
              <a:ext uri="{FF2B5EF4-FFF2-40B4-BE49-F238E27FC236}">
                <a16:creationId xmlns:a16="http://schemas.microsoft.com/office/drawing/2014/main" id="{A5D67117-6E01-429E-9278-D7C2585EA71D}"/>
              </a:ext>
            </a:extLst>
          </p:cNvPr>
          <p:cNvSpPr/>
          <p:nvPr/>
        </p:nvSpPr>
        <p:spPr bwMode="auto">
          <a:xfrm>
            <a:off x="2137480" y="6297889"/>
            <a:ext cx="4084299" cy="400110"/>
          </a:xfrm>
          <a:prstGeom prst="wedgeRectCallout">
            <a:avLst>
              <a:gd name="adj1" fmla="val 27029"/>
              <a:gd name="adj2" fmla="val -7132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0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Delete every node with “doc id”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标注 30">
                <a:extLst>
                  <a:ext uri="{FF2B5EF4-FFF2-40B4-BE49-F238E27FC236}">
                    <a16:creationId xmlns:a16="http://schemas.microsoft.com/office/drawing/2014/main" id="{A5D67117-6E01-429E-9278-D7C2585EA71D}"/>
                  </a:ext>
                </a:extLst>
              </p:cNvPr>
              <p:cNvSpPr/>
              <p:nvPr/>
            </p:nvSpPr>
            <p:spPr bwMode="auto">
              <a:xfrm>
                <a:off x="6553794" y="6297889"/>
                <a:ext cx="1812363" cy="400110"/>
              </a:xfrm>
              <a:prstGeom prst="wedgeRectCallout">
                <a:avLst>
                  <a:gd name="adj1" fmla="val -63678"/>
                  <a:gd name="adj2" fmla="val -9202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𝑂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𝑤𝑧</m:t>
                      </m:r>
                      <m:r>
                        <a:rPr lang="zh-CN" altLang="en-US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𝐾</m:t>
                      </m:r>
                      <m:r>
                        <a:rPr lang="en-US" altLang="zh-CN" sz="2000" b="0" i="1" smtClean="0">
                          <a:latin typeface="Cambria Math"/>
                          <a:ea typeface="SimHei" panose="02010609060101010101" pitchFamily="49" charset="-122"/>
                          <a:cs typeface="Arial Unicode MS" pitchFamily="50" charset="-127"/>
                        </a:rPr>
                        <m:t>)</m:t>
                      </m:r>
                    </m:oMath>
                  </m:oMathPara>
                </a14:m>
                <a:endParaRPr lang="zh-CN" altLang="en-US" sz="2000" b="0" dirty="0">
                  <a:latin typeface="+mj-lt"/>
                  <a:ea typeface="SimHei" panose="02010609060101010101" pitchFamily="49" charset="-122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60" name="矩形标注 30">
                <a:extLst>
                  <a:ext uri="{FF2B5EF4-FFF2-40B4-BE49-F238E27FC236}">
                    <a16:creationId xmlns:a16="http://schemas.microsoft.com/office/drawing/2014/main" xmlns="" id="{A5D67117-6E01-429E-9278-D7C2585E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794" y="6297889"/>
                <a:ext cx="1812363" cy="400110"/>
              </a:xfrm>
              <a:prstGeom prst="wedgeRectCallout">
                <a:avLst>
                  <a:gd name="adj1" fmla="val -63678"/>
                  <a:gd name="adj2" fmla="val -9202"/>
                </a:avLst>
              </a:prstGeom>
              <a:blipFill rotWithShape="1">
                <a:blip r:embed="rId39"/>
                <a:stretch>
                  <a:fillRect b="-16667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3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Efficient reverse top-K document query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Reverse top-K (RTK) sketch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29</a:t>
            </a:fld>
            <a:endParaRPr lang="en-US" altLang="ko-KR">
              <a:latin typeface="Arial Unicode MS" pitchFamily="34" charset="-122"/>
            </a:endParaRPr>
          </a:p>
        </p:txBody>
      </p:sp>
      <p:sp>
        <p:nvSpPr>
          <p:cNvPr id="103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2190519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Initialize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20072" y="1194175"/>
            <a:ext cx="3240360" cy="473261"/>
            <a:chOff x="5220072" y="1194175"/>
            <a:chExt cx="3240360" cy="473261"/>
          </a:xfrm>
        </p:grpSpPr>
        <p:sp>
          <p:nvSpPr>
            <p:cNvPr id="97" name="上箭头 131">
              <a:extLst>
                <a:ext uri="{FF2B5EF4-FFF2-40B4-BE49-F238E27FC236}">
                  <a16:creationId xmlns:a16="http://schemas.microsoft.com/office/drawing/2014/main" id="{C9D70E06-7988-457D-9366-D232D1FF372E}"/>
                </a:ext>
              </a:extLst>
            </p:cNvPr>
            <p:cNvSpPr/>
            <p:nvPr/>
          </p:nvSpPr>
          <p:spPr bwMode="auto">
            <a:xfrm rot="5400000">
              <a:off x="7176077" y="1292214"/>
              <a:ext cx="279015" cy="288782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8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5220072" y="1205771"/>
              <a:ext cx="194421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O(# of docs)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06" name="矩形标注 264">
              <a:extLst>
                <a:ext uri="{FF2B5EF4-FFF2-40B4-BE49-F238E27FC236}">
                  <a16:creationId xmlns:a16="http://schemas.microsoft.com/office/drawing/2014/main" id="{1802BA26-3699-47D9-A6A3-7D611BF05E56}"/>
                </a:ext>
              </a:extLst>
            </p:cNvPr>
            <p:cNvSpPr/>
            <p:nvPr/>
          </p:nvSpPr>
          <p:spPr bwMode="auto">
            <a:xfrm>
              <a:off x="7459976" y="1194175"/>
              <a:ext cx="1000456" cy="461665"/>
            </a:xfrm>
            <a:prstGeom prst="wedgeRectCallout">
              <a:avLst>
                <a:gd name="adj1" fmla="val 44282"/>
                <a:gd name="adj2" fmla="val -1129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altLang="zh-CN" sz="2400" dirty="0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O(K)</a:t>
              </a:r>
              <a:endParaRPr lang="zh-CN" altLang="en-US" sz="2400" dirty="0"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</p:grpSp>
      <p:sp>
        <p:nvSpPr>
          <p:cNvPr id="107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3203413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Update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08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4216307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Delete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09" name="矩形标注 264">
            <a:extLst>
              <a:ext uri="{FF2B5EF4-FFF2-40B4-BE49-F238E27FC236}">
                <a16:creationId xmlns:a16="http://schemas.microsoft.com/office/drawing/2014/main" id="{D8E9E1CB-84EE-49AD-9386-19A1666767E8}"/>
              </a:ext>
            </a:extLst>
          </p:cNvPr>
          <p:cNvSpPr/>
          <p:nvPr/>
        </p:nvSpPr>
        <p:spPr bwMode="auto">
          <a:xfrm>
            <a:off x="611561" y="5229200"/>
            <a:ext cx="2592288" cy="461665"/>
          </a:xfrm>
          <a:prstGeom prst="wedgeRectCallout">
            <a:avLst>
              <a:gd name="adj1" fmla="val 44282"/>
              <a:gd name="adj2" fmla="val -1129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24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Query</a:t>
            </a:r>
            <a:endParaRPr lang="zh-CN" altLang="en-US" sz="24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441023" y="1932104"/>
            <a:ext cx="786279" cy="3217520"/>
            <a:chOff x="4441023" y="1932104"/>
            <a:chExt cx="786279" cy="3217520"/>
          </a:xfrm>
        </p:grpSpPr>
        <p:pic>
          <p:nvPicPr>
            <p:cNvPr id="110" name="图形 55" descr="用户">
              <a:extLst>
                <a:ext uri="{FF2B5EF4-FFF2-40B4-BE49-F238E27FC236}">
                  <a16:creationId xmlns:a16="http://schemas.microsoft.com/office/drawing/2014/main" id="{35BEA5B4-ED4F-4021-B3D4-FF6B3A1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9992" y="1932104"/>
              <a:ext cx="720080" cy="720080"/>
            </a:xfrm>
            <a:prstGeom prst="rect">
              <a:avLst/>
            </a:prstGeom>
          </p:spPr>
        </p:pic>
        <p:pic>
          <p:nvPicPr>
            <p:cNvPr id="111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4842" y="2877764"/>
              <a:ext cx="651298" cy="651298"/>
            </a:xfrm>
            <a:prstGeom prst="rect">
              <a:avLst/>
            </a:prstGeom>
          </p:spPr>
        </p:pic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4512020" y="258440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1</a:t>
              </a:r>
              <a:endParaRPr kumimoji="1" lang="zh-CN" altLang="en-US" sz="1600" b="0" dirty="0"/>
            </a:p>
          </p:txBody>
        </p:sp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10D15E61-6A36-4921-887C-8A7B824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3542137"/>
              <a:ext cx="408990" cy="496488"/>
            </a:xfrm>
            <a:prstGeom prst="rect">
              <a:avLst/>
            </a:prstGeom>
          </p:spPr>
        </p:pic>
        <p:pic>
          <p:nvPicPr>
            <p:cNvPr id="114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3578076"/>
              <a:ext cx="427473" cy="434010"/>
            </a:xfrm>
            <a:prstGeom prst="rect">
              <a:avLst/>
            </a:prstGeom>
          </p:spPr>
        </p:pic>
        <p:pic>
          <p:nvPicPr>
            <p:cNvPr id="115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138603"/>
              <a:ext cx="427473" cy="434010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107364"/>
              <a:ext cx="408990" cy="496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17" name="文本框 6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544" y="3040452"/>
                  <a:ext cx="531812" cy="40011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8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1023" y="4684375"/>
              <a:ext cx="427473" cy="434010"/>
            </a:xfrm>
            <a:prstGeom prst="rect">
              <a:avLst/>
            </a:prstGeom>
          </p:spPr>
        </p:pic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F70F2344-657F-403E-A091-0E69B7C7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18312" y="4653136"/>
              <a:ext cx="408990" cy="496488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/>
        </p:nvGrpSpPr>
        <p:grpSpPr>
          <a:xfrm>
            <a:off x="6088312" y="1572064"/>
            <a:ext cx="1301965" cy="990859"/>
            <a:chOff x="6088312" y="1572064"/>
            <a:chExt cx="1301965" cy="990859"/>
          </a:xfrm>
        </p:grpSpPr>
        <p:pic>
          <p:nvPicPr>
            <p:cNvPr id="132" name="图形 124" descr="数据库">
              <a:extLst>
                <a:ext uri="{FF2B5EF4-FFF2-40B4-BE49-F238E27FC236}">
                  <a16:creationId xmlns:a16="http://schemas.microsoft.com/office/drawing/2014/main" id="{6B611641-AF18-4F35-966C-CBB919E9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742277" y="1745646"/>
              <a:ext cx="648000" cy="648000"/>
            </a:xfrm>
            <a:prstGeom prst="rect">
              <a:avLst/>
            </a:prstGeom>
          </p:spPr>
        </p:pic>
        <p:pic>
          <p:nvPicPr>
            <p:cNvPr id="129" name="图形 55" descr="用户">
              <a:extLst>
                <a:ext uri="{FF2B5EF4-FFF2-40B4-BE49-F238E27FC236}">
                  <a16:creationId xmlns:a16="http://schemas.microsoft.com/office/drawing/2014/main" id="{35BEA5B4-ED4F-4021-B3D4-FF6B3A1B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88312" y="1572064"/>
              <a:ext cx="720080" cy="720080"/>
            </a:xfrm>
            <a:prstGeom prst="rect">
              <a:avLst/>
            </a:prstGeom>
          </p:spPr>
        </p:pic>
        <p:sp>
          <p:nvSpPr>
            <p:cNvPr id="130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6100340" y="222436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2</a:t>
              </a:r>
              <a:endParaRPr kumimoji="1" lang="zh-CN" altLang="en-US" sz="16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/>
                <p:nvPr/>
              </p:nvSpPr>
              <p:spPr>
                <a:xfrm>
                  <a:off x="6796364" y="1841219"/>
                  <a:ext cx="539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31" name="文本框 12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3336F2C-FBDB-4192-9692-C07ED2281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364" y="1841219"/>
                  <a:ext cx="539827" cy="40011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 flipH="1">
            <a:off x="7066277" y="2331563"/>
            <a:ext cx="1" cy="231360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01" y="2795093"/>
            <a:ext cx="2890598" cy="96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6424916" y="2539210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query term t</a:t>
            </a:r>
            <a:endParaRPr kumimoji="1" lang="zh-CN" altLang="en-US" sz="1600" b="0" dirty="0"/>
          </a:p>
        </p:txBody>
      </p:sp>
      <p:sp>
        <p:nvSpPr>
          <p:cNvPr id="155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5676705" y="2938078"/>
            <a:ext cx="127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RTK Sketch</a:t>
            </a:r>
            <a:endParaRPr kumimoji="1" lang="zh-CN" altLang="en-US" sz="1600" b="0" dirty="0"/>
          </a:p>
        </p:txBody>
      </p:sp>
      <p:sp>
        <p:nvSpPr>
          <p:cNvPr id="157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7301918" y="2939284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0" dirty="0"/>
              <a:t>hashing</a:t>
            </a:r>
            <a:endParaRPr kumimoji="1" lang="zh-CN" altLang="en-US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85" y="3861045"/>
            <a:ext cx="1884503" cy="125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02" y="3861047"/>
            <a:ext cx="1863186" cy="134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1" name="直接连接符 200"/>
          <p:cNvCxnSpPr/>
          <p:nvPr/>
        </p:nvCxnSpPr>
        <p:spPr>
          <a:xfrm flipH="1" flipV="1">
            <a:off x="6448352" y="3529063"/>
            <a:ext cx="67864" cy="4039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/>
          <p:cNvCxnSpPr/>
          <p:nvPr/>
        </p:nvCxnSpPr>
        <p:spPr>
          <a:xfrm flipH="1" flipV="1">
            <a:off x="7459976" y="3376080"/>
            <a:ext cx="653383" cy="556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6705601" y="3933056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0" dirty="0"/>
              <a:t>&lt;doc id, count&gt;</a:t>
            </a:r>
            <a:endParaRPr kumimoji="1" lang="zh-CN" alt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6672219" y="4731337"/>
                <a:ext cx="557362" cy="767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⋂"/>
                          <m:subHide m:val="on"/>
                          <m:supHide m:val="on"/>
                          <m:ctrlP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19" y="4731337"/>
                <a:ext cx="557362" cy="767518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7067228" y="5075311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0" dirty="0"/>
              <a:t>soft intersection</a:t>
            </a:r>
            <a:endParaRPr kumimoji="1" lang="zh-CN" altLang="en-US" b="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85" y="5383088"/>
            <a:ext cx="2652479" cy="58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15" y="5908471"/>
            <a:ext cx="547689" cy="88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4691450" y="538308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0" dirty="0"/>
              <a:t>min</a:t>
            </a:r>
            <a:endParaRPr kumimoji="1" lang="zh-CN" altLang="en-US" b="0" dirty="0"/>
          </a:p>
        </p:txBody>
      </p:sp>
      <p:cxnSp>
        <p:nvCxnSpPr>
          <p:cNvPr id="219" name="直接连接符 218"/>
          <p:cNvCxnSpPr>
            <a:stCxn id="2053" idx="1"/>
          </p:cNvCxnSpPr>
          <p:nvPr/>
        </p:nvCxnSpPr>
        <p:spPr>
          <a:xfrm flipH="1" flipV="1">
            <a:off x="4696287" y="5676970"/>
            <a:ext cx="58349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4932040" y="6082418"/>
            <a:ext cx="65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0" dirty="0"/>
              <a:t>Top-K</a:t>
            </a:r>
            <a:endParaRPr kumimoji="1" lang="zh-CN" altLang="en-US" b="0" dirty="0"/>
          </a:p>
        </p:txBody>
      </p:sp>
      <p:sp>
        <p:nvSpPr>
          <p:cNvPr id="225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5003854" y="645558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0" dirty="0"/>
              <a:t>K=2</a:t>
            </a:r>
            <a:endParaRPr kumimoji="1" lang="zh-CN" altLang="en-US" b="0" dirty="0"/>
          </a:p>
        </p:txBody>
      </p:sp>
      <p:pic>
        <p:nvPicPr>
          <p:cNvPr id="2064" name="Picture 8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79" y="6082418"/>
            <a:ext cx="704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2" name="直接箭头连接符 241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6313804" y="6367831"/>
            <a:ext cx="168480" cy="8165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68" name="组合 2067"/>
          <p:cNvGrpSpPr/>
          <p:nvPr/>
        </p:nvGrpSpPr>
        <p:grpSpPr>
          <a:xfrm>
            <a:off x="6448352" y="5956191"/>
            <a:ext cx="2300112" cy="863239"/>
            <a:chOff x="6448352" y="5956191"/>
            <a:chExt cx="2300112" cy="863239"/>
          </a:xfrm>
        </p:grpSpPr>
        <p:pic>
          <p:nvPicPr>
            <p:cNvPr id="227" name="图形 137" descr="文档">
              <a:extLst>
                <a:ext uri="{FF2B5EF4-FFF2-40B4-BE49-F238E27FC236}">
                  <a16:creationId xmlns:a16="http://schemas.microsoft.com/office/drawing/2014/main" id="{B2A8358F-846C-44EF-B256-E9ED11C3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48352" y="5956191"/>
              <a:ext cx="427473" cy="434010"/>
            </a:xfrm>
            <a:prstGeom prst="rect">
              <a:avLst/>
            </a:prstGeom>
          </p:spPr>
        </p:pic>
        <p:pic>
          <p:nvPicPr>
            <p:cNvPr id="228" name="图形 138" descr="文档">
              <a:extLst>
                <a:ext uri="{FF2B5EF4-FFF2-40B4-BE49-F238E27FC236}">
                  <a16:creationId xmlns:a16="http://schemas.microsoft.com/office/drawing/2014/main" id="{D84E575C-C68A-4FA4-8BE4-E1B7B488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58482" y="6385420"/>
              <a:ext cx="427473" cy="434010"/>
            </a:xfrm>
            <a:prstGeom prst="rect">
              <a:avLst/>
            </a:prstGeom>
          </p:spPr>
        </p:pic>
        <p:grpSp>
          <p:nvGrpSpPr>
            <p:cNvPr id="229" name="组合 228"/>
            <p:cNvGrpSpPr/>
            <p:nvPr/>
          </p:nvGrpSpPr>
          <p:grpSpPr>
            <a:xfrm>
              <a:off x="7478722" y="5970853"/>
              <a:ext cx="1269274" cy="353056"/>
              <a:chOff x="2388378" y="3231796"/>
              <a:chExt cx="2165892" cy="622269"/>
            </a:xfrm>
          </p:grpSpPr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23719847-38CE-40AC-BF54-55538E56D75C}"/>
                  </a:ext>
                </a:extLst>
              </p:cNvPr>
              <p:cNvSpPr/>
              <p:nvPr/>
            </p:nvSpPr>
            <p:spPr bwMode="auto">
              <a:xfrm>
                <a:off x="2388378" y="3353951"/>
                <a:ext cx="1307278" cy="500114"/>
              </a:xfrm>
              <a:prstGeom prst="rect">
                <a:avLst/>
              </a:prstGeom>
              <a:solidFill>
                <a:srgbClr val="FF2600">
                  <a:alpha val="7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1" name="文本框 95">
                    <a:extLst>
                      <a:ext uri="{FF2B5EF4-FFF2-40B4-BE49-F238E27FC236}">
                        <a16:creationId xmlns:a16="http://schemas.microsoft.com/office/drawing/2014/main" id="{438785DD-869F-40F3-94C9-207F1E0DBD09}"/>
                      </a:ext>
                    </a:extLst>
                  </p:cNvPr>
                  <p:cNvSpPr txBox="1"/>
                  <p:nvPr/>
                </p:nvSpPr>
                <p:spPr>
                  <a:xfrm>
                    <a:off x="2564516" y="3276317"/>
                    <a:ext cx="1093135" cy="400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1" lang="zh-CN" altLang="en-US" sz="2000" b="0" dirty="0"/>
                  </a:p>
                </p:txBody>
              </p:sp>
            </mc:Choice>
            <mc:Fallback xmlns="">
              <p:sp>
                <p:nvSpPr>
                  <p:cNvPr id="231" name="文本框 9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8785DD-869F-40F3-94C9-207F1E0DBD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4516" y="3276317"/>
                    <a:ext cx="1093135" cy="400944"/>
                  </a:xfrm>
                  <a:prstGeom prst="rect">
                    <a:avLst/>
                  </a:prstGeom>
                  <a:blipFill rotWithShape="1">
                    <a:blip r:embed="rId48"/>
                    <a:stretch>
                      <a:fillRect b="-756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32FE66C3-E787-495D-8F32-67D34BB0DC30}"/>
                  </a:ext>
                </a:extLst>
              </p:cNvPr>
              <p:cNvSpPr/>
              <p:nvPr/>
            </p:nvSpPr>
            <p:spPr bwMode="auto">
              <a:xfrm>
                <a:off x="3753194" y="3362281"/>
                <a:ext cx="395588" cy="479103"/>
              </a:xfrm>
              <a:prstGeom prst="rect">
                <a:avLst/>
              </a:prstGeom>
              <a:solidFill>
                <a:srgbClr val="FF260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3" name="文本框 104">
                    <a:extLst>
                      <a:ext uri="{FF2B5EF4-FFF2-40B4-BE49-F238E27FC236}">
                        <a16:creationId xmlns:a16="http://schemas.microsoft.com/office/drawing/2014/main" id="{C43C3DEF-83E7-4E01-978E-4C72824C7348}"/>
                      </a:ext>
                    </a:extLst>
                  </p:cNvPr>
                  <p:cNvSpPr txBox="1"/>
                  <p:nvPr/>
                </p:nvSpPr>
                <p:spPr>
                  <a:xfrm>
                    <a:off x="3461135" y="3231796"/>
                    <a:ext cx="1093135" cy="400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1" lang="zh-CN" altLang="en-US" sz="2000" b="0" dirty="0"/>
                  </a:p>
                </p:txBody>
              </p:sp>
            </mc:Choice>
            <mc:Fallback xmlns="">
              <p:sp>
                <p:nvSpPr>
                  <p:cNvPr id="233" name="文本框 104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43C3DEF-83E7-4E01-978E-4C72824C7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1135" y="3231796"/>
                    <a:ext cx="1093135" cy="400944"/>
                  </a:xfrm>
                  <a:prstGeom prst="rect">
                    <a:avLst/>
                  </a:prstGeom>
                  <a:blipFill rotWithShape="1">
                    <a:blip r:embed="rId49"/>
                    <a:stretch>
                      <a:fillRect b="-1052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7" name="组合 236"/>
            <p:cNvGrpSpPr/>
            <p:nvPr/>
          </p:nvGrpSpPr>
          <p:grpSpPr>
            <a:xfrm>
              <a:off x="7479190" y="6375996"/>
              <a:ext cx="1269274" cy="353056"/>
              <a:chOff x="2388378" y="3231796"/>
              <a:chExt cx="2165892" cy="622269"/>
            </a:xfrm>
          </p:grpSpPr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23719847-38CE-40AC-BF54-55538E56D75C}"/>
                  </a:ext>
                </a:extLst>
              </p:cNvPr>
              <p:cNvSpPr/>
              <p:nvPr/>
            </p:nvSpPr>
            <p:spPr bwMode="auto">
              <a:xfrm>
                <a:off x="2388378" y="3353951"/>
                <a:ext cx="1307278" cy="500114"/>
              </a:xfrm>
              <a:prstGeom prst="rect">
                <a:avLst/>
              </a:prstGeom>
              <a:solidFill>
                <a:srgbClr val="FF2600">
                  <a:alpha val="7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9" name="文本框 95">
                    <a:extLst>
                      <a:ext uri="{FF2B5EF4-FFF2-40B4-BE49-F238E27FC236}">
                        <a16:creationId xmlns:a16="http://schemas.microsoft.com/office/drawing/2014/main" id="{438785DD-869F-40F3-94C9-207F1E0DBD09}"/>
                      </a:ext>
                    </a:extLst>
                  </p:cNvPr>
                  <p:cNvSpPr txBox="1"/>
                  <p:nvPr/>
                </p:nvSpPr>
                <p:spPr>
                  <a:xfrm>
                    <a:off x="2564516" y="3276317"/>
                    <a:ext cx="1093135" cy="400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1" lang="zh-CN" altLang="en-US" sz="2000" b="0" dirty="0"/>
                  </a:p>
                </p:txBody>
              </p:sp>
            </mc:Choice>
            <mc:Fallback xmlns="">
              <p:sp>
                <p:nvSpPr>
                  <p:cNvPr id="239" name="文本框 9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8785DD-869F-40F3-94C9-207F1E0DBD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4516" y="3276317"/>
                    <a:ext cx="1093135" cy="400944"/>
                  </a:xfrm>
                  <a:prstGeom prst="rect">
                    <a:avLst/>
                  </a:prstGeom>
                  <a:blipFill rotWithShape="1">
                    <a:blip r:embed="rId50"/>
                    <a:stretch>
                      <a:fillRect b="-756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32FE66C3-E787-495D-8F32-67D34BB0DC30}"/>
                  </a:ext>
                </a:extLst>
              </p:cNvPr>
              <p:cNvSpPr/>
              <p:nvPr/>
            </p:nvSpPr>
            <p:spPr bwMode="auto">
              <a:xfrm>
                <a:off x="3753194" y="3362281"/>
                <a:ext cx="395588" cy="479103"/>
              </a:xfrm>
              <a:prstGeom prst="rect">
                <a:avLst/>
              </a:prstGeom>
              <a:solidFill>
                <a:srgbClr val="FF260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文本框 104">
                    <a:extLst>
                      <a:ext uri="{FF2B5EF4-FFF2-40B4-BE49-F238E27FC236}">
                        <a16:creationId xmlns:a16="http://schemas.microsoft.com/office/drawing/2014/main" id="{C43C3DEF-83E7-4E01-978E-4C72824C7348}"/>
                      </a:ext>
                    </a:extLst>
                  </p:cNvPr>
                  <p:cNvSpPr txBox="1"/>
                  <p:nvPr/>
                </p:nvSpPr>
                <p:spPr>
                  <a:xfrm>
                    <a:off x="3461135" y="3231796"/>
                    <a:ext cx="1093135" cy="400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1" lang="zh-CN" altLang="en-US" sz="2000" b="0" dirty="0"/>
                  </a:p>
                </p:txBody>
              </p:sp>
            </mc:Choice>
            <mc:Fallback xmlns="">
              <p:sp>
                <p:nvSpPr>
                  <p:cNvPr id="241" name="文本框 104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43C3DEF-83E7-4E01-978E-4C72824C7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1135" y="3231796"/>
                    <a:ext cx="1093135" cy="400944"/>
                  </a:xfrm>
                  <a:prstGeom prst="rect">
                    <a:avLst/>
                  </a:prstGeom>
                  <a:blipFill rotWithShape="1">
                    <a:blip r:embed="rId51"/>
                    <a:stretch>
                      <a:fillRect b="-1108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3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6812991" y="6026911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0" dirty="0"/>
                <a:t>doc ‘b’</a:t>
              </a:r>
              <a:endParaRPr kumimoji="1" lang="zh-CN" altLang="en-US" b="0" dirty="0"/>
            </a:p>
          </p:txBody>
        </p:sp>
        <p:sp>
          <p:nvSpPr>
            <p:cNvPr id="244" name="文本框 111">
              <a:extLst>
                <a:ext uri="{FF2B5EF4-FFF2-40B4-BE49-F238E27FC236}">
                  <a16:creationId xmlns:a16="http://schemas.microsoft.com/office/drawing/2014/main" id="{5FF85789-B434-4F3B-B1A4-00DEDDB9B376}"/>
                </a:ext>
              </a:extLst>
            </p:cNvPr>
            <p:cNvSpPr txBox="1"/>
            <p:nvPr/>
          </p:nvSpPr>
          <p:spPr>
            <a:xfrm>
              <a:off x="6823561" y="6445303"/>
              <a:ext cx="656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0" dirty="0"/>
                <a:t>doc ‘f’</a:t>
              </a:r>
              <a:endParaRPr kumimoji="1" lang="zh-CN" altLang="en-US" b="0" dirty="0"/>
            </a:p>
          </p:txBody>
        </p:sp>
      </p:grpSp>
      <p:cxnSp>
        <p:nvCxnSpPr>
          <p:cNvPr id="247" name="直接箭头连接符 246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  <a:endCxn id="2064" idx="1"/>
          </p:cNvCxnSpPr>
          <p:nvPr/>
        </p:nvCxnSpPr>
        <p:spPr bwMode="auto">
          <a:xfrm>
            <a:off x="4971495" y="6418555"/>
            <a:ext cx="629484" cy="6763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1" name="直接箭头连接符 250">
            <a:extLst>
              <a:ext uri="{FF2B5EF4-FFF2-40B4-BE49-F238E27FC236}">
                <a16:creationId xmlns:a16="http://schemas.microsoft.com/office/drawing/2014/main" id="{394B6724-3AB5-48F1-B855-397A53EF255A}"/>
              </a:ext>
            </a:extLst>
          </p:cNvPr>
          <p:cNvCxnSpPr>
            <a:cxnSpLocks/>
          </p:cNvCxnSpPr>
          <p:nvPr/>
        </p:nvCxnSpPr>
        <p:spPr bwMode="auto">
          <a:xfrm>
            <a:off x="4691450" y="5676971"/>
            <a:ext cx="4837" cy="235557"/>
          </a:xfrm>
          <a:prstGeom prst="straightConnector1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矩形标注 30">
                <a:extLst>
                  <a:ext uri="{FF2B5EF4-FFF2-40B4-BE49-F238E27FC236}">
                    <a16:creationId xmlns:a16="http://schemas.microsoft.com/office/drawing/2014/main" id="{A5D67117-6E01-429E-9278-D7C2585EA71D}"/>
                  </a:ext>
                </a:extLst>
              </p:cNvPr>
              <p:cNvSpPr/>
              <p:nvPr/>
            </p:nvSpPr>
            <p:spPr bwMode="auto">
              <a:xfrm>
                <a:off x="494175" y="5883599"/>
                <a:ext cx="3528392" cy="745140"/>
              </a:xfrm>
              <a:prstGeom prst="wedgeRectCallout">
                <a:avLst>
                  <a:gd name="adj1" fmla="val 59175"/>
                  <a:gd name="adj2" fmla="val -84521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Approximation guarantee:</a:t>
                </a:r>
              </a:p>
              <a:p>
                <a:pPr algn="ctr" eaLnBrk="1" hangingPunct="1"/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  <a:ea typeface="SimHei" panose="02010609060101010101" pitchFamily="49" charset="-122"/>
                        <a:cs typeface="Arial Unicode MS" pitchFamily="50" charset="-127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Arial Unicode MS" pitchFamily="50" charset="-127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SimHei" panose="02010609060101010101" pitchFamily="49" charset="-122"/>
                                <a:cs typeface="Arial Unicode MS" pitchFamily="50" charset="-127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SimHei" panose="02010609060101010101" pitchFamily="49" charset="-122"/>
                                <a:cs typeface="Arial Unicode MS" pitchFamily="50" charset="-127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altLang="zh-CN" sz="2000" b="0" i="1" smtClean="0">
                        <a:latin typeface="Cambria Math"/>
                        <a:ea typeface="SimHei" panose="02010609060101010101" pitchFamily="49" charset="-122"/>
                        <a:cs typeface="Arial Unicode MS" pitchFamily="50" charset="-127"/>
                      </a:rPr>
                      <m:t>/</m:t>
                    </m:r>
                    <m:r>
                      <a:rPr lang="en-US" altLang="zh-CN" sz="2000" b="0" i="1" smtClean="0">
                        <a:latin typeface="Cambria Math"/>
                        <a:ea typeface="SimHei" panose="02010609060101010101" pitchFamily="49" charset="-122"/>
                        <a:cs typeface="Arial Unicode MS" pitchFamily="50" charset="-127"/>
                      </a:rPr>
                      <m:t>𝐾</m:t>
                    </m:r>
                  </m:oMath>
                </a14:m>
                <a:r>
                  <a:rPr lang="zh-CN" altLang="en-US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 </a:t>
                </a:r>
                <a:r>
                  <a:rPr lang="en-US" altLang="zh-CN" sz="2000" b="0" dirty="0">
                    <a:latin typeface="+mj-lt"/>
                    <a:ea typeface="SimHei" panose="02010609060101010101" pitchFamily="49" charset="-122"/>
                    <a:cs typeface="Arial Unicode MS" pitchFamily="50" charset="-127"/>
                  </a:rPr>
                  <a:t>is a constant</a:t>
                </a:r>
                <a:endParaRPr lang="zh-CN" altLang="en-US" sz="2000" b="0" dirty="0">
                  <a:latin typeface="+mj-lt"/>
                  <a:ea typeface="SimHei" panose="02010609060101010101" pitchFamily="49" charset="-122"/>
                  <a:cs typeface="Arial Unicode MS" pitchFamily="50" charset="-127"/>
                </a:endParaRPr>
              </a:p>
            </p:txBody>
          </p:sp>
        </mc:Choice>
        <mc:Fallback xmlns="">
          <p:sp>
            <p:nvSpPr>
              <p:cNvPr id="255" name="矩形标注 30">
                <a:extLst>
                  <a:ext uri="{FF2B5EF4-FFF2-40B4-BE49-F238E27FC236}">
                    <a16:creationId xmlns:a16="http://schemas.microsoft.com/office/drawing/2014/main" xmlns="" id="{A5D67117-6E01-429E-9278-D7C2585EA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75" y="5883599"/>
                <a:ext cx="3528392" cy="745140"/>
              </a:xfrm>
              <a:prstGeom prst="wedgeRectCallout">
                <a:avLst>
                  <a:gd name="adj1" fmla="val 59175"/>
                  <a:gd name="adj2" fmla="val -84521"/>
                </a:avLst>
              </a:prstGeom>
              <a:blipFill rotWithShape="1">
                <a:blip r:embed="rId52"/>
                <a:stretch>
                  <a:fillRect b="-909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5" grpId="0"/>
      <p:bldP spid="157" grpId="0"/>
      <p:bldP spid="206" grpId="0"/>
      <p:bldP spid="207" grpId="0"/>
      <p:bldP spid="208" grpId="0"/>
      <p:bldP spid="216" grpId="0"/>
      <p:bldP spid="224" grpId="0"/>
      <p:bldP spid="225" grpId="0"/>
      <p:bldP spid="2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4648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>
                <a:solidFill>
                  <a:srgbClr val="FF0000"/>
                </a:solidFill>
              </a:rPr>
              <a:t>Background and Motivation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Problem Statement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Our Solutions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Experiments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7CC5-BB9E-487E-AFF3-8F5506CF83B5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946196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7358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cs typeface="ＭＳ Ｐゴシック" charset="-128"/>
              </a:rPr>
              <a:t>Learning process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1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800" dirty="0">
              <a:cs typeface="ＭＳ Ｐゴシック" charset="-128"/>
            </a:endParaRP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Our solution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30</a:t>
            </a:fld>
            <a:endParaRPr lang="en-US" altLang="ko-KR">
              <a:latin typeface="Arial Unicode MS" pitchFamily="34" charset="-122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974795A-8EA6-4AFB-B2F7-6F7A9A4BA28E}"/>
              </a:ext>
            </a:extLst>
          </p:cNvPr>
          <p:cNvGrpSpPr/>
          <p:nvPr/>
        </p:nvGrpSpPr>
        <p:grpSpPr>
          <a:xfrm>
            <a:off x="4002257" y="1122563"/>
            <a:ext cx="967452" cy="880179"/>
            <a:chOff x="2022447" y="3645024"/>
            <a:chExt cx="967452" cy="880179"/>
          </a:xfrm>
        </p:grpSpPr>
        <p:pic>
          <p:nvPicPr>
            <p:cNvPr id="166" name="图形 53" descr="云">
              <a:extLst>
                <a:ext uri="{FF2B5EF4-FFF2-40B4-BE49-F238E27FC236}">
                  <a16:creationId xmlns:a16="http://schemas.microsoft.com/office/drawing/2014/main" id="{40A5B8A7-76C3-4E27-B685-F1183E0E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0030" y="3645024"/>
              <a:ext cx="714376" cy="714376"/>
            </a:xfrm>
            <a:prstGeom prst="rect">
              <a:avLst/>
            </a:prstGeom>
          </p:spPr>
        </p:pic>
        <p:sp>
          <p:nvSpPr>
            <p:cNvPr id="167" name="文本框 54">
              <a:extLst>
                <a:ext uri="{FF2B5EF4-FFF2-40B4-BE49-F238E27FC236}">
                  <a16:creationId xmlns:a16="http://schemas.microsoft.com/office/drawing/2014/main" id="{BAB7A64B-4B1D-4B82-BFAD-498E89EAE078}"/>
                </a:ext>
              </a:extLst>
            </p:cNvPr>
            <p:cNvSpPr txBox="1"/>
            <p:nvPr/>
          </p:nvSpPr>
          <p:spPr>
            <a:xfrm>
              <a:off x="2022447" y="4125093"/>
              <a:ext cx="967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>
                  <a:latin typeface="+mj-lt"/>
                  <a:ea typeface="SimHei" panose="02010609060101010101" pitchFamily="49" charset="-122"/>
                </a:rPr>
                <a:t>Server</a:t>
              </a:r>
              <a:endParaRPr kumimoji="1" lang="zh-CN" altLang="en-US" sz="2000" b="0" dirty="0">
                <a:latin typeface="+mj-lt"/>
                <a:ea typeface="SimHei" panose="02010609060101010101" pitchFamily="49" charset="-122"/>
              </a:endParaRPr>
            </a:p>
          </p:txBody>
        </p:sp>
      </p:grpSp>
      <p:pic>
        <p:nvPicPr>
          <p:cNvPr id="71" name="图形 55" descr="用户">
            <a:extLst>
              <a:ext uri="{FF2B5EF4-FFF2-40B4-BE49-F238E27FC236}">
                <a16:creationId xmlns:a16="http://schemas.microsoft.com/office/drawing/2014/main" id="{35BEA5B4-ED4F-4021-B3D4-FF6B3A1BF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0274" y="3390238"/>
            <a:ext cx="720080" cy="720080"/>
          </a:xfrm>
          <a:prstGeom prst="rect">
            <a:avLst/>
          </a:prstGeom>
        </p:spPr>
      </p:pic>
      <p:pic>
        <p:nvPicPr>
          <p:cNvPr id="72" name="图形 57" descr="用户">
            <a:extLst>
              <a:ext uri="{FF2B5EF4-FFF2-40B4-BE49-F238E27FC236}">
                <a16:creationId xmlns:a16="http://schemas.microsoft.com/office/drawing/2014/main" id="{96A3DBFD-67B1-40F9-926D-521DD1999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7555" y="3361344"/>
            <a:ext cx="720080" cy="720080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17188A4C-43D3-4DBD-ACDA-ECD74E8BD540}"/>
              </a:ext>
            </a:extLst>
          </p:cNvPr>
          <p:cNvGrpSpPr/>
          <p:nvPr/>
        </p:nvGrpSpPr>
        <p:grpSpPr>
          <a:xfrm>
            <a:off x="1022618" y="4376719"/>
            <a:ext cx="651298" cy="651298"/>
            <a:chOff x="5135848" y="4823752"/>
            <a:chExt cx="651298" cy="651298"/>
          </a:xfrm>
        </p:grpSpPr>
        <p:pic>
          <p:nvPicPr>
            <p:cNvPr id="164" name="图形 62" descr="数据库">
              <a:extLst>
                <a:ext uri="{FF2B5EF4-FFF2-40B4-BE49-F238E27FC236}">
                  <a16:creationId xmlns:a16="http://schemas.microsoft.com/office/drawing/2014/main" id="{0957474A-5BA5-43CF-AFCA-D66DE011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2EB72C54-8AE3-4F31-A7B4-AF12D7D7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B643A0D-FF5E-4712-849E-0F59B84944E4}"/>
              </a:ext>
            </a:extLst>
          </p:cNvPr>
          <p:cNvGrpSpPr/>
          <p:nvPr/>
        </p:nvGrpSpPr>
        <p:grpSpPr>
          <a:xfrm>
            <a:off x="1525726" y="4389288"/>
            <a:ext cx="648000" cy="648000"/>
            <a:chOff x="4500794" y="4845190"/>
            <a:chExt cx="648000" cy="648000"/>
          </a:xfrm>
        </p:grpSpPr>
        <p:pic>
          <p:nvPicPr>
            <p:cNvPr id="162" name="图形 77" descr="数据库">
              <a:extLst>
                <a:ext uri="{FF2B5EF4-FFF2-40B4-BE49-F238E27FC236}">
                  <a16:creationId xmlns:a16="http://schemas.microsoft.com/office/drawing/2014/main" id="{8B3BBCAD-7F26-4B57-BA20-E2F3BA51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78">
                  <a:extLst>
                    <a:ext uri="{FF2B5EF4-FFF2-40B4-BE49-F238E27FC236}">
                      <a16:creationId xmlns:a16="http://schemas.microsoft.com/office/drawing/2014/main" id="{CC13F059-22EA-4E8C-9CEB-B3736E889C0C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38206EF2-BC63-0A4F-B683-D76EDFEA1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/>
          <p:cNvGrpSpPr/>
          <p:nvPr/>
        </p:nvGrpSpPr>
        <p:grpSpPr>
          <a:xfrm>
            <a:off x="1590316" y="2002742"/>
            <a:ext cx="5857205" cy="1901099"/>
            <a:chOff x="4922069" y="2106529"/>
            <a:chExt cx="2849540" cy="1901099"/>
          </a:xfrm>
        </p:grpSpPr>
        <p:cxnSp>
          <p:nvCxnSpPr>
            <p:cNvPr id="139" name="直线连接符 230">
              <a:extLst>
                <a:ext uri="{FF2B5EF4-FFF2-40B4-BE49-F238E27FC236}">
                  <a16:creationId xmlns:a16="http://schemas.microsoft.com/office/drawing/2014/main" id="{EC884850-1B73-4BA7-8EA6-3027D9A732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09696" y="2106529"/>
              <a:ext cx="0" cy="333482"/>
            </a:xfrm>
            <a:prstGeom prst="line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肘形连接符 235">
              <a:extLst>
                <a:ext uri="{FF2B5EF4-FFF2-40B4-BE49-F238E27FC236}">
                  <a16:creationId xmlns:a16="http://schemas.microsoft.com/office/drawing/2014/main" id="{9199BA83-537A-4C4A-AEBE-C62ADA177D5D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6342170" y="2034613"/>
              <a:ext cx="9337" cy="2849540"/>
            </a:xfrm>
            <a:prstGeom prst="bentConnector3">
              <a:avLst>
                <a:gd name="adj1" fmla="val 11123916"/>
              </a:avLst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" name="文本框 97">
              <a:extLst>
                <a:ext uri="{FF2B5EF4-FFF2-40B4-BE49-F238E27FC236}">
                  <a16:creationId xmlns:a16="http://schemas.microsoft.com/office/drawing/2014/main" id="{15175973-E45F-41E1-9F8F-530C49F85526}"/>
                </a:ext>
              </a:extLst>
            </p:cNvPr>
            <p:cNvSpPr txBox="1"/>
            <p:nvPr/>
          </p:nvSpPr>
          <p:spPr>
            <a:xfrm>
              <a:off x="6656228" y="354596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0" dirty="0"/>
                <a:t>…</a:t>
              </a:r>
              <a:endParaRPr kumimoji="1" lang="zh-CN" altLang="en-US" sz="2400" b="0" dirty="0"/>
            </a:p>
          </p:txBody>
        </p:sp>
      </p:grpSp>
      <p:sp>
        <p:nvSpPr>
          <p:cNvPr id="78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1230274" y="39923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1</a:t>
            </a:r>
            <a:endParaRPr kumimoji="1" lang="zh-CN" altLang="en-US" sz="1600" b="0" dirty="0"/>
          </a:p>
        </p:txBody>
      </p:sp>
      <p:sp>
        <p:nvSpPr>
          <p:cNvPr id="79" name="文本框 112">
            <a:extLst>
              <a:ext uri="{FF2B5EF4-FFF2-40B4-BE49-F238E27FC236}">
                <a16:creationId xmlns:a16="http://schemas.microsoft.com/office/drawing/2014/main" id="{350D93E0-3787-4089-9C50-A895DAB60EB7}"/>
              </a:ext>
            </a:extLst>
          </p:cNvPr>
          <p:cNvSpPr txBox="1"/>
          <p:nvPr/>
        </p:nvSpPr>
        <p:spPr>
          <a:xfrm>
            <a:off x="4324036" y="3924747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i</a:t>
            </a:r>
            <a:endParaRPr kumimoji="1" lang="zh-CN" altLang="en-US" sz="1600" b="0" dirty="0"/>
          </a:p>
        </p:txBody>
      </p:sp>
      <p:sp>
        <p:nvSpPr>
          <p:cNvPr id="80" name="文本框 113">
            <a:extLst>
              <a:ext uri="{FF2B5EF4-FFF2-40B4-BE49-F238E27FC236}">
                <a16:creationId xmlns:a16="http://schemas.microsoft.com/office/drawing/2014/main" id="{493E6CEA-6D89-4BB1-9A58-65C4BA084C28}"/>
              </a:ext>
            </a:extLst>
          </p:cNvPr>
          <p:cNvSpPr txBox="1"/>
          <p:nvPr/>
        </p:nvSpPr>
        <p:spPr>
          <a:xfrm>
            <a:off x="7058919" y="394601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n</a:t>
            </a:r>
            <a:endParaRPr kumimoji="1" lang="zh-CN" altLang="en-US" sz="1600" b="0" dirty="0"/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18B25DA-9223-4817-8B6F-5F9E5CFBB676}"/>
              </a:ext>
            </a:extLst>
          </p:cNvPr>
          <p:cNvGrpSpPr/>
          <p:nvPr/>
        </p:nvGrpSpPr>
        <p:grpSpPr>
          <a:xfrm>
            <a:off x="4116921" y="4263301"/>
            <a:ext cx="651298" cy="651298"/>
            <a:chOff x="5135848" y="4823752"/>
            <a:chExt cx="651298" cy="651298"/>
          </a:xfrm>
        </p:grpSpPr>
        <p:pic>
          <p:nvPicPr>
            <p:cNvPr id="135" name="图形 121" descr="数据库">
              <a:extLst>
                <a:ext uri="{FF2B5EF4-FFF2-40B4-BE49-F238E27FC236}">
                  <a16:creationId xmlns:a16="http://schemas.microsoft.com/office/drawing/2014/main" id="{21AAB9C5-6654-4E0E-93C9-49AFDB4A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22">
                  <a:extLst>
                    <a:ext uri="{FF2B5EF4-FFF2-40B4-BE49-F238E27FC236}">
                      <a16:creationId xmlns:a16="http://schemas.microsoft.com/office/drawing/2014/main" id="{A2629938-12A6-4E16-B3D7-5AA4BD57C968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77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A2629938-12A6-4E16-B3D7-5AA4BD57C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7776" cy="400110"/>
                </a:xfrm>
                <a:prstGeom prst="rect">
                  <a:avLst/>
                </a:prstGeom>
                <a:blipFill>
                  <a:blip r:embed="rId3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1AD24D3-3071-438F-89CD-D68EFF88EE50}"/>
              </a:ext>
            </a:extLst>
          </p:cNvPr>
          <p:cNvGrpSpPr/>
          <p:nvPr/>
        </p:nvGrpSpPr>
        <p:grpSpPr>
          <a:xfrm>
            <a:off x="4620029" y="4275870"/>
            <a:ext cx="648000" cy="648000"/>
            <a:chOff x="4500794" y="4845190"/>
            <a:chExt cx="648000" cy="648000"/>
          </a:xfrm>
        </p:grpSpPr>
        <p:pic>
          <p:nvPicPr>
            <p:cNvPr id="128" name="图形 124" descr="数据库">
              <a:extLst>
                <a:ext uri="{FF2B5EF4-FFF2-40B4-BE49-F238E27FC236}">
                  <a16:creationId xmlns:a16="http://schemas.microsoft.com/office/drawing/2014/main" id="{6B611641-AF18-4F35-966C-CBB919E9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83336F2C-FBDB-4192-9692-C07ED2281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blipFill>
                  <a:blip r:embed="rId31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8839363-C03B-47F4-B7CB-25F270093492}"/>
              </a:ext>
            </a:extLst>
          </p:cNvPr>
          <p:cNvGrpSpPr/>
          <p:nvPr/>
        </p:nvGrpSpPr>
        <p:grpSpPr>
          <a:xfrm>
            <a:off x="6927835" y="4271999"/>
            <a:ext cx="662252" cy="651298"/>
            <a:chOff x="5135848" y="4823752"/>
            <a:chExt cx="662252" cy="651298"/>
          </a:xfrm>
        </p:grpSpPr>
        <p:pic>
          <p:nvPicPr>
            <p:cNvPr id="126" name="图形 127" descr="数据库">
              <a:extLst>
                <a:ext uri="{FF2B5EF4-FFF2-40B4-BE49-F238E27FC236}">
                  <a16:creationId xmlns:a16="http://schemas.microsoft.com/office/drawing/2014/main" id="{0089699D-C6D5-4021-9636-B7804D4E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8">
                  <a:extLst>
                    <a:ext uri="{FF2B5EF4-FFF2-40B4-BE49-F238E27FC236}">
                      <a16:creationId xmlns:a16="http://schemas.microsoft.com/office/drawing/2014/main" id="{63E0BC01-E6A8-4250-8145-BDEF405F8FA3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63E0BC01-E6A8-4250-8145-BDEF405F8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F58A9EB-E6AE-42DA-861C-E06C83E02000}"/>
              </a:ext>
            </a:extLst>
          </p:cNvPr>
          <p:cNvGrpSpPr/>
          <p:nvPr/>
        </p:nvGrpSpPr>
        <p:grpSpPr>
          <a:xfrm>
            <a:off x="7430943" y="4284568"/>
            <a:ext cx="648000" cy="648000"/>
            <a:chOff x="4500794" y="4845190"/>
            <a:chExt cx="648000" cy="648000"/>
          </a:xfrm>
        </p:grpSpPr>
        <p:pic>
          <p:nvPicPr>
            <p:cNvPr id="124" name="图形 130" descr="数据库">
              <a:extLst>
                <a:ext uri="{FF2B5EF4-FFF2-40B4-BE49-F238E27FC236}">
                  <a16:creationId xmlns:a16="http://schemas.microsoft.com/office/drawing/2014/main" id="{363530A0-B9E7-4DC8-81F2-1D898424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文本框 131">
                  <a:extLst>
                    <a:ext uri="{FF2B5EF4-FFF2-40B4-BE49-F238E27FC236}">
                      <a16:creationId xmlns:a16="http://schemas.microsoft.com/office/drawing/2014/main" id="{7FFBD3EA-F2D1-43EC-9892-7291050DC917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7FFBD3EA-F2D1-43EC-9892-7291050DC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blipFill>
                  <a:blip r:embed="rId33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2" name="图形 57" descr="用户">
            <a:extLst>
              <a:ext uri="{FF2B5EF4-FFF2-40B4-BE49-F238E27FC236}">
                <a16:creationId xmlns:a16="http://schemas.microsoft.com/office/drawing/2014/main" id="{96A3DBFD-67B1-40F9-926D-521DD1999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4036" y="3298779"/>
            <a:ext cx="720080" cy="7200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55412" y="5063181"/>
            <a:ext cx="1816557" cy="500114"/>
            <a:chOff x="1155412" y="5063181"/>
            <a:chExt cx="1816557" cy="500114"/>
          </a:xfrm>
        </p:grpSpPr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1155412" y="506318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2520228" y="507151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531058" y="5113183"/>
                  <a:ext cx="5559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058" y="5113183"/>
                  <a:ext cx="555986" cy="40011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2440029" y="5113183"/>
                  <a:ext cx="531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29" y="5113183"/>
                  <a:ext cx="531940" cy="40011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1" name="组合 170"/>
          <p:cNvGrpSpPr/>
          <p:nvPr/>
        </p:nvGrpSpPr>
        <p:grpSpPr>
          <a:xfrm>
            <a:off x="1155412" y="5702282"/>
            <a:ext cx="1882280" cy="500114"/>
            <a:chOff x="1155412" y="5063181"/>
            <a:chExt cx="1882280" cy="500114"/>
          </a:xfrm>
        </p:grpSpPr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1155412" y="506318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2520228" y="507151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1531058" y="5113183"/>
                  <a:ext cx="621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058" y="5113183"/>
                  <a:ext cx="621709" cy="40011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2440029" y="5113183"/>
                  <a:ext cx="5976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29" y="5113183"/>
                  <a:ext cx="597663" cy="40011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组合 175"/>
          <p:cNvGrpSpPr/>
          <p:nvPr/>
        </p:nvGrpSpPr>
        <p:grpSpPr>
          <a:xfrm>
            <a:off x="4002257" y="5063913"/>
            <a:ext cx="1773277" cy="500114"/>
            <a:chOff x="1155412" y="5063181"/>
            <a:chExt cx="1773277" cy="500114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1155412" y="506318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2520228" y="507151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1531058" y="5113183"/>
                  <a:ext cx="512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058" y="5113183"/>
                  <a:ext cx="512704" cy="40011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2440029" y="5113183"/>
                  <a:ext cx="4886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29" y="5113183"/>
                  <a:ext cx="488660" cy="400110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组合 180"/>
          <p:cNvGrpSpPr/>
          <p:nvPr/>
        </p:nvGrpSpPr>
        <p:grpSpPr>
          <a:xfrm>
            <a:off x="4002257" y="5703014"/>
            <a:ext cx="1839000" cy="500114"/>
            <a:chOff x="1155412" y="5063181"/>
            <a:chExt cx="1839000" cy="500114"/>
          </a:xfrm>
        </p:grpSpPr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1155412" y="506318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2520228" y="507151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/>
                <p:cNvSpPr txBox="1"/>
                <p:nvPr/>
              </p:nvSpPr>
              <p:spPr>
                <a:xfrm>
                  <a:off x="1531058" y="5113183"/>
                  <a:ext cx="5784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4" name="TextBox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058" y="5113183"/>
                  <a:ext cx="578428" cy="400110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2440029" y="5113183"/>
                  <a:ext cx="5543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29" y="5113183"/>
                  <a:ext cx="554383" cy="40011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组合 185"/>
          <p:cNvGrpSpPr/>
          <p:nvPr/>
        </p:nvGrpSpPr>
        <p:grpSpPr>
          <a:xfrm>
            <a:off x="6648947" y="5072243"/>
            <a:ext cx="1826176" cy="500114"/>
            <a:chOff x="1155412" y="5063181"/>
            <a:chExt cx="1826176" cy="500114"/>
          </a:xfrm>
        </p:grpSpPr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1155412" y="506318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2520228" y="507151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1531058" y="5113183"/>
                  <a:ext cx="5656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058" y="5113183"/>
                  <a:ext cx="565603" cy="40011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/>
                <p:cNvSpPr txBox="1"/>
                <p:nvPr/>
              </p:nvSpPr>
              <p:spPr>
                <a:xfrm>
                  <a:off x="2440029" y="5113183"/>
                  <a:ext cx="54155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90" name="TextBox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29" y="5113183"/>
                  <a:ext cx="541559" cy="40011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组合 190"/>
          <p:cNvGrpSpPr/>
          <p:nvPr/>
        </p:nvGrpSpPr>
        <p:grpSpPr>
          <a:xfrm>
            <a:off x="6648947" y="5711344"/>
            <a:ext cx="1891898" cy="500114"/>
            <a:chOff x="1155412" y="5063181"/>
            <a:chExt cx="1891898" cy="500114"/>
          </a:xfrm>
        </p:grpSpPr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23719847-38CE-40AC-BF54-55538E56D75C}"/>
                </a:ext>
              </a:extLst>
            </p:cNvPr>
            <p:cNvSpPr/>
            <p:nvPr/>
          </p:nvSpPr>
          <p:spPr bwMode="auto">
            <a:xfrm>
              <a:off x="1155412" y="5063181"/>
              <a:ext cx="1307278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32FE66C3-E787-495D-8F32-67D34BB0DC30}"/>
                </a:ext>
              </a:extLst>
            </p:cNvPr>
            <p:cNvSpPr/>
            <p:nvPr/>
          </p:nvSpPr>
          <p:spPr bwMode="auto">
            <a:xfrm>
              <a:off x="2520228" y="5071511"/>
              <a:ext cx="395588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531058" y="5113183"/>
                  <a:ext cx="6313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058" y="5113183"/>
                  <a:ext cx="631327" cy="400110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2440029" y="5113183"/>
                  <a:ext cx="6072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029" y="5113183"/>
                  <a:ext cx="607281" cy="400110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6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26935" y="5177393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Local data</a:t>
            </a:r>
            <a:endParaRPr kumimoji="1" lang="zh-CN" altLang="en-US" sz="1600" b="0" dirty="0"/>
          </a:p>
        </p:txBody>
      </p:sp>
      <p:sp>
        <p:nvSpPr>
          <p:cNvPr id="197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-60464" y="5669013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Augmented </a:t>
            </a:r>
          </a:p>
          <a:p>
            <a:pPr algn="ctr"/>
            <a:r>
              <a:rPr kumimoji="1" lang="en-US" altLang="zh-CN" sz="1600" b="0" dirty="0"/>
              <a:t>data</a:t>
            </a:r>
            <a:endParaRPr kumimoji="1" lang="zh-CN" altLang="en-US" sz="1600" b="0" dirty="0"/>
          </a:p>
        </p:txBody>
      </p:sp>
      <p:sp>
        <p:nvSpPr>
          <p:cNvPr id="198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13268512" flipH="1" flipV="1">
            <a:off x="2990994" y="2170127"/>
            <a:ext cx="134475" cy="2665347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9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2476713" flipH="1" flipV="1">
            <a:off x="3143458" y="2322451"/>
            <a:ext cx="134475" cy="2665347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0228" y="3129003"/>
                <a:ext cx="589136" cy="34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/>
                        </a:rPr>
                        <m:t>𝛁</m:t>
                      </m:r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1600" b="1" i="1" smtClean="0">
                              <a:latin typeface="Cambria Math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28" y="3129003"/>
                <a:ext cx="589136" cy="345479"/>
              </a:xfrm>
              <a:prstGeom prst="rect">
                <a:avLst/>
              </a:prstGeom>
              <a:blipFill rotWithShape="1">
                <a:blip r:embed="rId4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3226425" y="3721384"/>
                <a:ext cx="4753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/>
                            </a:rPr>
                            <m:t>𝒘</m:t>
                          </m:r>
                        </m:e>
                        <m:sub/>
                        <m:sup>
                          <m:r>
                            <a:rPr lang="en-US" altLang="zh-CN" sz="1600" b="1" i="1" smtClean="0">
                              <a:latin typeface="Cambria Math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25" y="3721384"/>
                <a:ext cx="475323" cy="338554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 rot="17879236">
            <a:off x="5011395" y="2264174"/>
            <a:ext cx="286939" cy="2817671"/>
            <a:chOff x="6306907" y="1957178"/>
            <a:chExt cx="286939" cy="2817671"/>
          </a:xfrm>
        </p:grpSpPr>
        <p:sp>
          <p:nvSpPr>
            <p:cNvPr id="202" name="上箭头 131">
              <a:extLst>
                <a:ext uri="{FF2B5EF4-FFF2-40B4-BE49-F238E27FC236}">
                  <a16:creationId xmlns:a16="http://schemas.microsoft.com/office/drawing/2014/main" id="{EA7FA71B-1641-4107-93D3-CD25AFC351B0}"/>
                </a:ext>
              </a:extLst>
            </p:cNvPr>
            <p:cNvSpPr/>
            <p:nvPr/>
          </p:nvSpPr>
          <p:spPr bwMode="auto">
            <a:xfrm rot="13268512" flipH="1" flipV="1">
              <a:off x="6306907" y="1957178"/>
              <a:ext cx="134475" cy="2665347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03" name="上箭头 131">
              <a:extLst>
                <a:ext uri="{FF2B5EF4-FFF2-40B4-BE49-F238E27FC236}">
                  <a16:creationId xmlns:a16="http://schemas.microsoft.com/office/drawing/2014/main" id="{EA7FA71B-1641-4107-93D3-CD25AFC351B0}"/>
                </a:ext>
              </a:extLst>
            </p:cNvPr>
            <p:cNvSpPr/>
            <p:nvPr/>
          </p:nvSpPr>
          <p:spPr bwMode="auto">
            <a:xfrm rot="2476713" flipH="1" flipV="1">
              <a:off x="6459371" y="2109502"/>
              <a:ext cx="134475" cy="2665347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 rot="17879236">
            <a:off x="6176392" y="2264173"/>
            <a:ext cx="286939" cy="2817671"/>
            <a:chOff x="6306907" y="1957178"/>
            <a:chExt cx="286939" cy="2817671"/>
          </a:xfrm>
        </p:grpSpPr>
        <p:sp>
          <p:nvSpPr>
            <p:cNvPr id="209" name="上箭头 131">
              <a:extLst>
                <a:ext uri="{FF2B5EF4-FFF2-40B4-BE49-F238E27FC236}">
                  <a16:creationId xmlns:a16="http://schemas.microsoft.com/office/drawing/2014/main" id="{EA7FA71B-1641-4107-93D3-CD25AFC351B0}"/>
                </a:ext>
              </a:extLst>
            </p:cNvPr>
            <p:cNvSpPr/>
            <p:nvPr/>
          </p:nvSpPr>
          <p:spPr bwMode="auto">
            <a:xfrm rot="13268512" flipH="1" flipV="1">
              <a:off x="6306907" y="1957178"/>
              <a:ext cx="134475" cy="2665347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0" name="上箭头 131">
              <a:extLst>
                <a:ext uri="{FF2B5EF4-FFF2-40B4-BE49-F238E27FC236}">
                  <a16:creationId xmlns:a16="http://schemas.microsoft.com/office/drawing/2014/main" id="{EA7FA71B-1641-4107-93D3-CD25AFC351B0}"/>
                </a:ext>
              </a:extLst>
            </p:cNvPr>
            <p:cNvSpPr/>
            <p:nvPr/>
          </p:nvSpPr>
          <p:spPr bwMode="auto">
            <a:xfrm rot="2476713" flipH="1" flipV="1">
              <a:off x="6459371" y="2109502"/>
              <a:ext cx="134475" cy="2665347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211" name="文本框 111">
            <a:extLst>
              <a:ext uri="{FF2B5EF4-FFF2-40B4-BE49-F238E27FC236}">
                <a16:creationId xmlns:a16="http://schemas.microsoft.com/office/drawing/2014/main" id="{5FF85789-B434-4F3B-B1A4-00DEDDB9B376}"/>
              </a:ext>
            </a:extLst>
          </p:cNvPr>
          <p:cNvSpPr txBox="1"/>
          <p:nvPr/>
        </p:nvSpPr>
        <p:spPr>
          <a:xfrm>
            <a:off x="1658312" y="2786876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gradient descent</a:t>
            </a:r>
            <a:endParaRPr kumimoji="1" lang="zh-CN" altLang="en-US" sz="1600" b="0" dirty="0"/>
          </a:p>
        </p:txBody>
      </p:sp>
      <p:sp>
        <p:nvSpPr>
          <p:cNvPr id="212" name="上箭头 131">
            <a:extLst>
              <a:ext uri="{FF2B5EF4-FFF2-40B4-BE49-F238E27FC236}">
                <a16:creationId xmlns:a16="http://schemas.microsoft.com/office/drawing/2014/main" id="{EA7FA71B-1641-4107-93D3-CD25AFC351B0}"/>
              </a:ext>
            </a:extLst>
          </p:cNvPr>
          <p:cNvSpPr/>
          <p:nvPr/>
        </p:nvSpPr>
        <p:spPr bwMode="auto">
          <a:xfrm rot="16200000" flipH="1" flipV="1">
            <a:off x="5110931" y="1235074"/>
            <a:ext cx="397885" cy="677600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13" name="图形 230" descr="大脑">
            <a:extLst>
              <a:ext uri="{FF2B5EF4-FFF2-40B4-BE49-F238E27FC236}">
                <a16:creationId xmlns:a16="http://schemas.microsoft.com/office/drawing/2014/main" id="{E79E4B84-64C3-4A81-BD81-9B82A6AAB73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695024" y="1183545"/>
            <a:ext cx="647356" cy="552479"/>
          </a:xfrm>
          <a:prstGeom prst="rect">
            <a:avLst/>
          </a:prstGeom>
        </p:spPr>
      </p:pic>
      <p:sp>
        <p:nvSpPr>
          <p:cNvPr id="214" name="文本框 245">
            <a:extLst>
              <a:ext uri="{FF2B5EF4-FFF2-40B4-BE49-F238E27FC236}">
                <a16:creationId xmlns:a16="http://schemas.microsoft.com/office/drawing/2014/main" id="{C0EF16E5-2318-436F-9BEE-FDC92701BB8C}"/>
              </a:ext>
            </a:extLst>
          </p:cNvPr>
          <p:cNvSpPr txBox="1"/>
          <p:nvPr/>
        </p:nvSpPr>
        <p:spPr>
          <a:xfrm>
            <a:off x="5634641" y="1636884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Model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40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 animBg="1"/>
      <p:bldP spid="199" grpId="0" animBg="1"/>
      <p:bldP spid="6" grpId="0"/>
      <p:bldP spid="200" grpId="0"/>
      <p:bldP spid="211" grpId="0"/>
      <p:bldP spid="212" grpId="0" animBg="1"/>
      <p:bldP spid="2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4648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Background and Motivation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Problem Statement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Our Solutions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>
                <a:solidFill>
                  <a:srgbClr val="FF0000"/>
                </a:solidFill>
              </a:rPr>
              <a:t>Experiments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7CC5-BB9E-487E-AFF3-8F5506CF83B5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818342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80789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Dataset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MS MACRO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  <a:hlinkClick r:id="rId3"/>
              </a:rPr>
              <a:t>http://www.msmarco.org/dataset.aspx</a:t>
            </a:r>
            <a:endParaRPr lang="en-US" altLang="zh-CN" sz="2000" dirty="0">
              <a:cs typeface="ＭＳ Ｐゴシック" charset="-128"/>
            </a:endParaRP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Setting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4 data silos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Each has 200 queries and 36K documents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Each document has about 1K terms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Features: follow LETOR 4.0 (TF, IDF, TF-IDF, BM25, LMIR,…)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Labels: highly relevant (2), relevant (1), irrelevant (0)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Training set</a:t>
            </a: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4 * 28K (local data)</a:t>
            </a:r>
          </a:p>
          <a:p>
            <a:pPr lvl="2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4 * 29K (augmented data)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Test set: 32K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Model: linear classification  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Experiments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32</a:t>
            </a:fld>
            <a:endParaRPr lang="en-US" altLang="ko-KR">
              <a:latin typeface="Arial Unicode MS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6FC2FB-69D7-984C-9D2A-C4E5C7367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934437"/>
            <a:ext cx="1130584" cy="11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80789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Comparing methods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Local: local data only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Local+: local data + augmented data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Global: local data together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CS-F-LTR: local data + augmented data together</a:t>
            </a: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Evaluation metrics</a:t>
            </a:r>
          </a:p>
          <a:p>
            <a:pPr lvl="1"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000" dirty="0">
                <a:cs typeface="ＭＳ Ｐゴシック" charset="-128"/>
              </a:rPr>
              <a:t>ERR, nDCG@10, </a:t>
            </a:r>
            <a:r>
              <a:rPr lang="en-US" altLang="zh-CN" sz="2000" dirty="0" err="1">
                <a:cs typeface="ＭＳ Ｐゴシック" charset="-128"/>
              </a:rPr>
              <a:t>nDCG</a:t>
            </a:r>
            <a:endParaRPr lang="en-US" altLang="zh-CN" sz="2000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Experiments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33</a:t>
            </a:fld>
            <a:endParaRPr lang="en-US" altLang="ko-KR">
              <a:latin typeface="Arial Unicode MS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1"/>
            <a:ext cx="4248472" cy="29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5076056" y="6021386"/>
            <a:ext cx="3960440" cy="719981"/>
          </a:xfrm>
          <a:prstGeom prst="wedgeRectCallout">
            <a:avLst>
              <a:gd name="adj1" fmla="val -56927"/>
              <a:gd name="adj2" fmla="val 8133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Augmented data can bring much improvement</a:t>
            </a:r>
            <a:endParaRPr lang="zh-CN" altLang="en-US" sz="2000" dirty="0">
              <a:cs typeface="ＭＳ Ｐゴシック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C67882-D7EC-43D7-9B3F-0049BCF49DA3}"/>
              </a:ext>
            </a:extLst>
          </p:cNvPr>
          <p:cNvSpPr/>
          <p:nvPr/>
        </p:nvSpPr>
        <p:spPr bwMode="auto">
          <a:xfrm>
            <a:off x="2339752" y="6129300"/>
            <a:ext cx="2376264" cy="5188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C67882-D7EC-43D7-9B3F-0049BCF49DA3}"/>
              </a:ext>
            </a:extLst>
          </p:cNvPr>
          <p:cNvSpPr/>
          <p:nvPr/>
        </p:nvSpPr>
        <p:spPr bwMode="auto">
          <a:xfrm>
            <a:off x="3203848" y="3933056"/>
            <a:ext cx="1512168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4996165" y="4221461"/>
            <a:ext cx="3960440" cy="431302"/>
          </a:xfrm>
          <a:prstGeom prst="wedgeRectCallout">
            <a:avLst>
              <a:gd name="adj1" fmla="val -56478"/>
              <a:gd name="adj2" fmla="val -30091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FL does not benefit every party</a:t>
            </a:r>
            <a:endParaRPr lang="zh-CN" altLang="en-US" sz="200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4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80789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Efficiency of RTK-Sketch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Experiments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34</a:t>
            </a:fld>
            <a:endParaRPr lang="en-US" altLang="ko-KR">
              <a:latin typeface="Arial Unicode MS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3"/>
          <a:stretch/>
        </p:blipFill>
        <p:spPr bwMode="auto">
          <a:xfrm>
            <a:off x="827584" y="1255196"/>
            <a:ext cx="284544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9" r="-240"/>
          <a:stretch/>
        </p:blipFill>
        <p:spPr bwMode="auto">
          <a:xfrm>
            <a:off x="3779912" y="1255196"/>
            <a:ext cx="27228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5275"/>
            <a:ext cx="26289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75" y="4062900"/>
            <a:ext cx="2533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标注 13"/>
          <p:cNvSpPr>
            <a:spLocks noChangeArrowheads="1"/>
          </p:cNvSpPr>
          <p:nvPr/>
        </p:nvSpPr>
        <p:spPr bwMode="auto">
          <a:xfrm>
            <a:off x="6588224" y="2131058"/>
            <a:ext cx="2448272" cy="768555"/>
          </a:xfrm>
          <a:prstGeom prst="wedgeRectCallout">
            <a:avLst>
              <a:gd name="adj1" fmla="val -62241"/>
              <a:gd name="adj2" fmla="val -20776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cs typeface="ＭＳ Ｐゴシック" charset="-128"/>
              </a:rPr>
              <a:t>1000x</a:t>
            </a:r>
            <a:r>
              <a:rPr lang="en-US" altLang="zh-CN" sz="2000" dirty="0">
                <a:cs typeface="ＭＳ Ｐゴシック" charset="-128"/>
              </a:rPr>
              <a:t> speed-up in feature generation</a:t>
            </a:r>
            <a:endParaRPr lang="zh-CN" altLang="en-US" sz="2000" dirty="0">
              <a:cs typeface="ＭＳ Ｐゴシック" charset="-128"/>
            </a:endParaRPr>
          </a:p>
        </p:txBody>
      </p:sp>
      <p:sp>
        <p:nvSpPr>
          <p:cNvPr id="15" name="矩形标注 14"/>
          <p:cNvSpPr>
            <a:spLocks noChangeArrowheads="1"/>
          </p:cNvSpPr>
          <p:nvPr/>
        </p:nvSpPr>
        <p:spPr bwMode="auto">
          <a:xfrm>
            <a:off x="6748186" y="5049180"/>
            <a:ext cx="2288310" cy="792088"/>
          </a:xfrm>
          <a:prstGeom prst="wedgeRectCallout">
            <a:avLst>
              <a:gd name="adj1" fmla="val -68527"/>
              <a:gd name="adj2" fmla="val -26666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Save over </a:t>
            </a:r>
            <a:r>
              <a:rPr lang="en-US" altLang="zh-CN" sz="2000" dirty="0">
                <a:solidFill>
                  <a:srgbClr val="FF0000"/>
                </a:solidFill>
                <a:cs typeface="ＭＳ Ｐゴシック" charset="-128"/>
              </a:rPr>
              <a:t>80% </a:t>
            </a:r>
            <a:r>
              <a:rPr lang="en-US" altLang="zh-CN" sz="2000" dirty="0">
                <a:cs typeface="ＭＳ Ｐゴシック" charset="-128"/>
              </a:rPr>
              <a:t>memory cost</a:t>
            </a:r>
            <a:endParaRPr lang="zh-CN" altLang="en-US" sz="200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9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80789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Parameter study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Experiments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35</a:t>
            </a:fld>
            <a:endParaRPr lang="en-US" altLang="ko-KR">
              <a:latin typeface="Arial Unicode MS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1069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47047"/>
            <a:ext cx="2101003" cy="21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1"/>
            <a:ext cx="2287127" cy="23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11" y="1209697"/>
            <a:ext cx="2145078" cy="233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标注 13"/>
          <p:cNvSpPr>
            <a:spLocks noChangeArrowheads="1"/>
          </p:cNvSpPr>
          <p:nvPr/>
        </p:nvSpPr>
        <p:spPr bwMode="auto">
          <a:xfrm>
            <a:off x="6300192" y="1484784"/>
            <a:ext cx="2304256" cy="1072984"/>
          </a:xfrm>
          <a:prstGeom prst="wedgeRectCallout">
            <a:avLst>
              <a:gd name="adj1" fmla="val -70581"/>
              <a:gd name="adj2" fmla="val -10380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Still distinguishable after sketching </a:t>
            </a:r>
            <a:endParaRPr lang="zh-CN" altLang="en-US" sz="2000" dirty="0">
              <a:cs typeface="ＭＳ Ｐゴシック" charset="-128"/>
            </a:endParaRPr>
          </a:p>
        </p:txBody>
      </p:sp>
      <p:sp>
        <p:nvSpPr>
          <p:cNvPr id="16" name="矩形标注 15"/>
          <p:cNvSpPr>
            <a:spLocks noChangeArrowheads="1"/>
          </p:cNvSpPr>
          <p:nvPr/>
        </p:nvSpPr>
        <p:spPr bwMode="auto">
          <a:xfrm>
            <a:off x="768321" y="5890351"/>
            <a:ext cx="2304256" cy="712845"/>
          </a:xfrm>
          <a:prstGeom prst="wedgeRectCallout">
            <a:avLst>
              <a:gd name="adj1" fmla="val -3543"/>
              <a:gd name="adj2" fmla="val -74071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Reasonable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Trade-off</a:t>
            </a:r>
            <a:endParaRPr lang="zh-CN" altLang="en-US" sz="2000" dirty="0">
              <a:cs typeface="ＭＳ Ｐゴシック" charset="-128"/>
            </a:endParaRPr>
          </a:p>
        </p:txBody>
      </p:sp>
      <p:sp>
        <p:nvSpPr>
          <p:cNvPr id="3" name="右箭头 2"/>
          <p:cNvSpPr/>
          <p:nvPr/>
        </p:nvSpPr>
        <p:spPr bwMode="auto">
          <a:xfrm rot="634151">
            <a:off x="1841573" y="4491615"/>
            <a:ext cx="864096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矩形标注 16"/>
          <p:cNvSpPr>
            <a:spLocks noChangeArrowheads="1"/>
          </p:cNvSpPr>
          <p:nvPr/>
        </p:nvSpPr>
        <p:spPr bwMode="auto">
          <a:xfrm>
            <a:off x="6012160" y="5301208"/>
            <a:ext cx="2304256" cy="432047"/>
          </a:xfrm>
          <a:prstGeom prst="wedgeRectCallout">
            <a:avLst>
              <a:gd name="adj1" fmla="val -63260"/>
              <a:gd name="adj2" fmla="val -8065"/>
            </a:avLst>
          </a:prstGeom>
          <a:solidFill>
            <a:srgbClr val="FFC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cs typeface="ＭＳ Ｐゴシック" charset="-128"/>
              </a:rPr>
              <a:t>Non-IID problem</a:t>
            </a:r>
            <a:endParaRPr lang="zh-CN" altLang="en-US" sz="2000" dirty="0">
              <a:cs typeface="ＭＳ Ｐゴシック" charset="-128"/>
            </a:endParaRPr>
          </a:p>
        </p:txBody>
      </p:sp>
      <p:sp>
        <p:nvSpPr>
          <p:cNvPr id="18" name="右箭头 17"/>
          <p:cNvSpPr/>
          <p:nvPr/>
        </p:nvSpPr>
        <p:spPr bwMode="auto">
          <a:xfrm rot="634151">
            <a:off x="4254678" y="4578676"/>
            <a:ext cx="632779" cy="16181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右箭头 18"/>
          <p:cNvSpPr/>
          <p:nvPr/>
        </p:nvSpPr>
        <p:spPr bwMode="auto">
          <a:xfrm rot="20383904">
            <a:off x="4906815" y="4517263"/>
            <a:ext cx="632779" cy="16181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34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125538"/>
            <a:ext cx="8229600" cy="4648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Background and Motivation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Problem Statement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Our Solutions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/>
              <a:t>Experiments</a:t>
            </a:r>
          </a:p>
          <a:p>
            <a:pPr eaLnBrk="1" hangingPunct="1">
              <a:spcBef>
                <a:spcPts val="1000"/>
              </a:spcBef>
              <a:spcAft>
                <a:spcPts val="4000"/>
              </a:spcAft>
            </a:pPr>
            <a:r>
              <a:rPr lang="en-US" altLang="zh-CN" sz="3200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7CC5-BB9E-487E-AFF3-8F5506CF83B5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521426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92696"/>
            <a:ext cx="880789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0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2213" indent="-385763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ts val="5000"/>
              </a:lnSpc>
              <a:spcBef>
                <a:spcPct val="25000"/>
              </a:spcBef>
              <a:spcAft>
                <a:spcPts val="3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Propose the novel federated LTR problem</a:t>
            </a:r>
            <a:r>
              <a:rPr lang="en-US" altLang="zh-CN" sz="2400" dirty="0">
                <a:solidFill>
                  <a:srgbClr val="FF0000"/>
                </a:solidFill>
                <a:cs typeface="ＭＳ Ｐゴシック" charset="-128"/>
              </a:rPr>
              <a:t> </a:t>
            </a:r>
            <a:r>
              <a:rPr lang="en-US" altLang="zh-CN" sz="2400" dirty="0">
                <a:cs typeface="ＭＳ Ｐゴシック" charset="-128"/>
              </a:rPr>
              <a:t>with</a:t>
            </a:r>
            <a:r>
              <a:rPr lang="en-US" altLang="zh-CN" sz="2400" dirty="0">
                <a:solidFill>
                  <a:srgbClr val="FF0000"/>
                </a:solidFill>
                <a:cs typeface="ＭＳ Ｐゴシック" charset="-128"/>
              </a:rPr>
              <a:t> cross-partitioned data </a:t>
            </a:r>
            <a:endParaRPr lang="en-US" altLang="zh-CN" sz="2400" dirty="0">
              <a:cs typeface="ＭＳ Ｐゴシック" charset="-128"/>
            </a:endParaRPr>
          </a:p>
          <a:p>
            <a:pPr algn="just">
              <a:lnSpc>
                <a:spcPts val="5000"/>
              </a:lnSpc>
              <a:spcBef>
                <a:spcPct val="25000"/>
              </a:spcBef>
              <a:spcAft>
                <a:spcPts val="3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Devise a sketch and DP based scheme to ensure </a:t>
            </a:r>
            <a:r>
              <a:rPr lang="en-US" altLang="zh-CN" sz="2400" dirty="0">
                <a:solidFill>
                  <a:srgbClr val="FF0000"/>
                </a:solidFill>
                <a:cs typeface="ＭＳ Ｐゴシック" charset="-128"/>
              </a:rPr>
              <a:t>private</a:t>
            </a:r>
            <a:r>
              <a:rPr lang="en-US" altLang="zh-CN" sz="2400" dirty="0">
                <a:cs typeface="ＭＳ Ｐゴシック" charset="-128"/>
              </a:rPr>
              <a:t> feature generation</a:t>
            </a:r>
          </a:p>
          <a:p>
            <a:pPr algn="just">
              <a:lnSpc>
                <a:spcPts val="5000"/>
              </a:lnSpc>
              <a:spcBef>
                <a:spcPct val="25000"/>
              </a:spcBef>
              <a:spcAft>
                <a:spcPts val="3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Propose RTK-sketch to improve </a:t>
            </a:r>
            <a:r>
              <a:rPr lang="en-US" altLang="zh-CN" sz="2400" dirty="0">
                <a:solidFill>
                  <a:srgbClr val="FF0000"/>
                </a:solidFill>
                <a:cs typeface="ＭＳ Ｐゴシック" charset="-128"/>
              </a:rPr>
              <a:t>efficiency</a:t>
            </a:r>
          </a:p>
          <a:p>
            <a:pPr algn="just">
              <a:lnSpc>
                <a:spcPts val="5000"/>
              </a:lnSpc>
              <a:spcBef>
                <a:spcPct val="25000"/>
              </a:spcBef>
              <a:spcAft>
                <a:spcPts val="3000"/>
              </a:spcAft>
              <a:buSzPct val="60000"/>
              <a:defRPr/>
            </a:pPr>
            <a:r>
              <a:rPr lang="en-US" altLang="zh-CN" sz="2400" dirty="0">
                <a:cs typeface="ＭＳ Ｐゴシック" charset="-128"/>
              </a:rPr>
              <a:t>Extensive experiments on real datasets show that our solution is both </a:t>
            </a:r>
            <a:r>
              <a:rPr lang="en-US" altLang="zh-CN" sz="2400" dirty="0">
                <a:solidFill>
                  <a:srgbClr val="FF0000"/>
                </a:solidFill>
                <a:cs typeface="ＭＳ Ｐゴシック" charset="-128"/>
              </a:rPr>
              <a:t>effective</a:t>
            </a:r>
            <a:r>
              <a:rPr lang="en-US" altLang="zh-CN" sz="2400" dirty="0">
                <a:cs typeface="ＭＳ Ｐゴシック" charset="-128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cs typeface="ＭＳ Ｐゴシック" charset="-128"/>
              </a:rPr>
              <a:t>efficient</a:t>
            </a:r>
            <a:r>
              <a:rPr lang="en-US" altLang="zh-CN" sz="2400" dirty="0">
                <a:cs typeface="ＭＳ Ｐゴシック" charset="-128"/>
              </a:rPr>
              <a:t>.</a:t>
            </a:r>
          </a:p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endParaRPr lang="en-US" altLang="zh-CN" sz="2400" dirty="0">
              <a:cs typeface="ＭＳ Ｐゴシック" charset="-128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>
                <a:latin typeface="Arial" pitchFamily="34" charset="0"/>
              </a:rPr>
              <a:t>Conclusion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latin typeface="Arial Unicode MS" pitchFamily="34" charset="-122"/>
            </a:endParaRPr>
          </a:p>
          <a:p>
            <a:pPr>
              <a:defRPr/>
            </a:pPr>
            <a:fld id="{B2D9E1CE-3C7F-4ACF-8753-53AB71A600F5}" type="slidenum">
              <a:rPr lang="en-US" altLang="ko-KR" smtClean="0">
                <a:latin typeface="Arial Unicode MS" pitchFamily="34" charset="-122"/>
              </a:rPr>
              <a:pPr>
                <a:defRPr/>
              </a:pPr>
              <a:t>37</a:t>
            </a:fld>
            <a:endParaRPr lang="en-US" altLang="ko-KR">
              <a:latin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66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6" y="4988389"/>
            <a:ext cx="9150896" cy="990600"/>
          </a:xfrm>
        </p:spPr>
        <p:txBody>
          <a:bodyPr/>
          <a:lstStyle/>
          <a:p>
            <a:pPr algn="ctr" eaLnBrk="1" hangingPunct="1"/>
            <a:r>
              <a:rPr lang="en-US" altLang="zh-CN" dirty="0"/>
              <a:t>Thank You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1447800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5400" dirty="0">
                <a:solidFill>
                  <a:srgbClr val="00B0F0"/>
                </a:solidFill>
              </a:rPr>
              <a:t>Q &amp; 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200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0ABA1A-46E0-4E1B-AC03-6AFA8A2CC55F}" type="slidenum">
              <a:rPr lang="en-US" altLang="zh-CN" sz="1200" smtClean="0">
                <a:ea typeface="Gulim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zh-CN" sz="1200"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57262"/>
            <a:ext cx="8624888" cy="57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latin typeface="+mn-lt"/>
                <a:cs typeface="ＭＳ Ｐゴシック" charset="-128"/>
              </a:rPr>
              <a:t>Data Isolation Problem in Artificial Intelligence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/>
              <a:t>Background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02C775CC-3AA2-447E-AB60-4447F082E1F4}"/>
              </a:ext>
            </a:extLst>
          </p:cNvPr>
          <p:cNvSpPr txBox="1">
            <a:spLocks/>
          </p:cNvSpPr>
          <p:nvPr/>
        </p:nvSpPr>
        <p:spPr>
          <a:xfrm>
            <a:off x="0" y="6093296"/>
            <a:ext cx="9144000" cy="73541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700" dirty="0">
                <a:solidFill>
                  <a:srgbClr val="FFFF66"/>
                </a:solidFill>
                <a:cs typeface="ＭＳ Ｐゴシック" charset="-128"/>
              </a:rPr>
              <a:t>Data isolation problem is common for AI applications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5DDC187-9A89-4FAD-8E08-FE5037CAFC7A}"/>
              </a:ext>
            </a:extLst>
          </p:cNvPr>
          <p:cNvGrpSpPr/>
          <p:nvPr/>
        </p:nvGrpSpPr>
        <p:grpSpPr>
          <a:xfrm>
            <a:off x="678342" y="1562554"/>
            <a:ext cx="2381490" cy="2143396"/>
            <a:chOff x="1059827" y="1573636"/>
            <a:chExt cx="2381490" cy="2143396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264F1F5E-5F0B-4BA1-BC30-FE26EFC910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4" r="4732"/>
            <a:stretch/>
          </p:blipFill>
          <p:spPr bwMode="auto">
            <a:xfrm>
              <a:off x="1059827" y="1573636"/>
              <a:ext cx="2381490" cy="174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BA4B96E-3AC7-43D9-854A-D6105AC6580E}"/>
                </a:ext>
              </a:extLst>
            </p:cNvPr>
            <p:cNvSpPr/>
            <p:nvPr/>
          </p:nvSpPr>
          <p:spPr bwMode="auto">
            <a:xfrm>
              <a:off x="1059827" y="3335998"/>
              <a:ext cx="2381490" cy="381034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Fraud detection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861309E-62DD-4B5C-823B-55900DFD6D70}"/>
              </a:ext>
            </a:extLst>
          </p:cNvPr>
          <p:cNvGrpSpPr/>
          <p:nvPr/>
        </p:nvGrpSpPr>
        <p:grpSpPr>
          <a:xfrm>
            <a:off x="678342" y="3861048"/>
            <a:ext cx="2381490" cy="2037218"/>
            <a:chOff x="1059827" y="3861048"/>
            <a:chExt cx="2381490" cy="2037218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4D0ACB5C-9FD3-4189-B30C-CAAFA7C09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42" r="14619" b="1094"/>
            <a:stretch/>
          </p:blipFill>
          <p:spPr>
            <a:xfrm>
              <a:off x="1059828" y="3861048"/>
              <a:ext cx="2381489" cy="1649380"/>
            </a:xfrm>
            <a:prstGeom prst="rect">
              <a:avLst/>
            </a:prstGeom>
          </p:spPr>
        </p:pic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064BE2F-A7B4-4A83-A7E0-32BD71FE949E}"/>
                </a:ext>
              </a:extLst>
            </p:cNvPr>
            <p:cNvSpPr/>
            <p:nvPr/>
          </p:nvSpPr>
          <p:spPr bwMode="auto">
            <a:xfrm>
              <a:off x="1059827" y="5517232"/>
              <a:ext cx="2381490" cy="381034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Smart transportation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1D6EC4-9F93-43C1-B24D-3434A2C74BA3}"/>
              </a:ext>
            </a:extLst>
          </p:cNvPr>
          <p:cNvGrpSpPr/>
          <p:nvPr/>
        </p:nvGrpSpPr>
        <p:grpSpPr>
          <a:xfrm>
            <a:off x="6146725" y="1562554"/>
            <a:ext cx="2396436" cy="2165484"/>
            <a:chOff x="6146725" y="1562554"/>
            <a:chExt cx="2396436" cy="2165484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857DB98D-BF76-42F2-B5C6-5BB5DFA57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0" t="10180" r="36204" b="39660"/>
            <a:stretch/>
          </p:blipFill>
          <p:spPr>
            <a:xfrm>
              <a:off x="6146725" y="1562554"/>
              <a:ext cx="2396435" cy="1773444"/>
            </a:xfrm>
            <a:prstGeom prst="rect">
              <a:avLst/>
            </a:prstGeom>
          </p:spPr>
        </p:pic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2DD06C3-6063-4567-83EE-FFC728728762}"/>
                </a:ext>
              </a:extLst>
            </p:cNvPr>
            <p:cNvSpPr/>
            <p:nvPr/>
          </p:nvSpPr>
          <p:spPr bwMode="auto">
            <a:xfrm>
              <a:off x="6161671" y="3347004"/>
              <a:ext cx="2381490" cy="381034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User profiling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64EE5F0-08CA-4D17-8886-F252A59B6CCA}"/>
              </a:ext>
            </a:extLst>
          </p:cNvPr>
          <p:cNvGrpSpPr/>
          <p:nvPr/>
        </p:nvGrpSpPr>
        <p:grpSpPr>
          <a:xfrm>
            <a:off x="6125886" y="3861048"/>
            <a:ext cx="2417275" cy="2080370"/>
            <a:chOff x="6125886" y="3861048"/>
            <a:chExt cx="2417275" cy="208037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FE4E301-CF64-4055-A56B-900E1B2BA7D5}"/>
                </a:ext>
              </a:extLst>
            </p:cNvPr>
            <p:cNvSpPr/>
            <p:nvPr/>
          </p:nvSpPr>
          <p:spPr bwMode="auto">
            <a:xfrm>
              <a:off x="6161671" y="5560384"/>
              <a:ext cx="2381490" cy="381034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700" dirty="0">
                  <a:solidFill>
                    <a:schemeClr val="bg1"/>
                  </a:solidFill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Wise medical</a:t>
              </a:r>
              <a:endParaRPr kumimoji="0" lang="en-US" altLang="zh-CN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A3FFE0F-CF73-4D33-A3DE-DCCEF9114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886" y="3861048"/>
              <a:ext cx="2417273" cy="1649380"/>
            </a:xfrm>
            <a:prstGeom prst="rect">
              <a:avLst/>
            </a:prstGeom>
          </p:spPr>
        </p:pic>
      </p:grpSp>
      <p:sp>
        <p:nvSpPr>
          <p:cNvPr id="64" name="矩形标注 31">
            <a:extLst>
              <a:ext uri="{FF2B5EF4-FFF2-40B4-BE49-F238E27FC236}">
                <a16:creationId xmlns:a16="http://schemas.microsoft.com/office/drawing/2014/main" id="{44C28345-44F0-4954-9BE8-389B297AD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234" y="2033536"/>
            <a:ext cx="2946088" cy="459360"/>
          </a:xfrm>
          <a:prstGeom prst="wedgeRectCallout">
            <a:avLst>
              <a:gd name="adj1" fmla="val -60237"/>
              <a:gd name="adj2" fmla="val 45903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+mn-lt"/>
                <a:cs typeface="ＭＳ Ｐゴシック" charset="-128"/>
              </a:rPr>
              <a:t>different banks</a:t>
            </a:r>
            <a:endParaRPr lang="zh-CN" altLang="en-US" sz="2000" dirty="0">
              <a:latin typeface="+mn-lt"/>
              <a:cs typeface="ＭＳ Ｐゴシック" charset="-128"/>
            </a:endParaRPr>
          </a:p>
        </p:txBody>
      </p:sp>
      <p:sp>
        <p:nvSpPr>
          <p:cNvPr id="65" name="矩形标注 31">
            <a:extLst>
              <a:ext uri="{FF2B5EF4-FFF2-40B4-BE49-F238E27FC236}">
                <a16:creationId xmlns:a16="http://schemas.microsoft.com/office/drawing/2014/main" id="{03217CB6-705E-45BC-BAFB-9B01AA9A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082" y="2609600"/>
            <a:ext cx="2946088" cy="459360"/>
          </a:xfrm>
          <a:prstGeom prst="wedgeRectCallout">
            <a:avLst>
              <a:gd name="adj1" fmla="val 60703"/>
              <a:gd name="adj2" fmla="val 9294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+mn-lt"/>
                <a:cs typeface="ＭＳ Ｐゴシック" charset="-128"/>
              </a:rPr>
              <a:t>different mobile users</a:t>
            </a:r>
            <a:endParaRPr lang="zh-CN" altLang="en-US" sz="2000" dirty="0">
              <a:latin typeface="+mn-lt"/>
              <a:cs typeface="ＭＳ Ｐゴシック" charset="-128"/>
            </a:endParaRPr>
          </a:p>
        </p:txBody>
      </p:sp>
      <p:sp>
        <p:nvSpPr>
          <p:cNvPr id="66" name="矩形标注 31">
            <a:extLst>
              <a:ext uri="{FF2B5EF4-FFF2-40B4-BE49-F238E27FC236}">
                <a16:creationId xmlns:a16="http://schemas.microsoft.com/office/drawing/2014/main" id="{B5FDC031-1599-4B06-98A6-278C0E05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082" y="4552463"/>
            <a:ext cx="2946088" cy="459360"/>
          </a:xfrm>
          <a:prstGeom prst="wedgeRectCallout">
            <a:avLst>
              <a:gd name="adj1" fmla="val -58810"/>
              <a:gd name="adj2" fmla="val 27362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+mn-lt"/>
                <a:cs typeface="ＭＳ Ｐゴシック" charset="-128"/>
              </a:rPr>
              <a:t>different platforms</a:t>
            </a:r>
            <a:endParaRPr lang="zh-CN" altLang="en-US" sz="2000" dirty="0">
              <a:latin typeface="+mn-lt"/>
              <a:cs typeface="ＭＳ Ｐゴシック" charset="-128"/>
            </a:endParaRPr>
          </a:p>
        </p:txBody>
      </p:sp>
      <p:sp>
        <p:nvSpPr>
          <p:cNvPr id="67" name="矩形标注 31">
            <a:extLst>
              <a:ext uri="{FF2B5EF4-FFF2-40B4-BE49-F238E27FC236}">
                <a16:creationId xmlns:a16="http://schemas.microsoft.com/office/drawing/2014/main" id="{A501D0A1-8DB0-47E2-9B4C-05CE13D4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234" y="5129880"/>
            <a:ext cx="2946088" cy="459360"/>
          </a:xfrm>
          <a:prstGeom prst="wedgeRectCallout">
            <a:avLst>
              <a:gd name="adj1" fmla="val 59633"/>
              <a:gd name="adj2" fmla="val 13634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+mn-lt"/>
                <a:cs typeface="ＭＳ Ｐゴシック" charset="-128"/>
              </a:rPr>
              <a:t>different hospitals</a:t>
            </a:r>
            <a:endParaRPr lang="zh-CN" altLang="en-US" sz="2000" dirty="0">
              <a:latin typeface="+mn-lt"/>
              <a:cs typeface="ＭＳ Ｐゴシック" charset="-128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E0D4A72-0BC4-418E-B6B4-8E1292165423}"/>
              </a:ext>
            </a:extLst>
          </p:cNvPr>
          <p:cNvSpPr/>
          <p:nvPr/>
        </p:nvSpPr>
        <p:spPr bwMode="auto">
          <a:xfrm>
            <a:off x="3139078" y="1588897"/>
            <a:ext cx="2937244" cy="381034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Where are the data?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ACA7861-6328-4521-B179-585B3E5BA13C}"/>
              </a:ext>
            </a:extLst>
          </p:cNvPr>
          <p:cNvSpPr/>
          <p:nvPr/>
        </p:nvSpPr>
        <p:spPr bwMode="auto">
          <a:xfrm>
            <a:off x="2882934" y="3146344"/>
            <a:ext cx="3456384" cy="1362776"/>
          </a:xfrm>
          <a:prstGeom prst="roundRect">
            <a:avLst>
              <a:gd name="adj" fmla="val 50000"/>
            </a:avLst>
          </a:prstGeom>
          <a:solidFill>
            <a:srgbClr val="FF2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rPr>
              <a:t>Can we aggregate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rPr>
              <a:t>all the data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rPr>
              <a:t>together directly?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57262"/>
            <a:ext cx="8624888" cy="57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latin typeface="+mn-lt"/>
                <a:cs typeface="ＭＳ Ｐゴシック" charset="-128"/>
              </a:rPr>
              <a:t>Privacy laws and regulations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/>
              <a:t>Background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02C775CC-3AA2-447E-AB60-4447F082E1F4}"/>
              </a:ext>
            </a:extLst>
          </p:cNvPr>
          <p:cNvSpPr txBox="1">
            <a:spLocks/>
          </p:cNvSpPr>
          <p:nvPr/>
        </p:nvSpPr>
        <p:spPr>
          <a:xfrm>
            <a:off x="0" y="6093296"/>
            <a:ext cx="9144000" cy="735410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700" dirty="0">
                <a:solidFill>
                  <a:srgbClr val="FFFF66"/>
                </a:solidFill>
                <a:cs typeface="ＭＳ Ｐゴシック" charset="-128"/>
              </a:rPr>
              <a:t>Stricter privacy laws exacerbate data isolation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A807A4A-4253-4ED9-BF86-04A6D26DB836}"/>
              </a:ext>
            </a:extLst>
          </p:cNvPr>
          <p:cNvSpPr/>
          <p:nvPr/>
        </p:nvSpPr>
        <p:spPr bwMode="auto">
          <a:xfrm>
            <a:off x="439546" y="1523480"/>
            <a:ext cx="3926677" cy="4400130"/>
          </a:xfrm>
          <a:prstGeom prst="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03B7A1B-0DB6-4D39-9867-9085010C1B4B}"/>
              </a:ext>
            </a:extLst>
          </p:cNvPr>
          <p:cNvSpPr/>
          <p:nvPr/>
        </p:nvSpPr>
        <p:spPr bwMode="auto">
          <a:xfrm>
            <a:off x="451595" y="1513488"/>
            <a:ext cx="3926677" cy="42127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Stricter Privacy regulations</a:t>
            </a:r>
            <a:endParaRPr lang="zh-CN" altLang="en-US" sz="1700" dirty="0">
              <a:solidFill>
                <a:schemeClr val="bg1"/>
              </a:solidFill>
              <a:latin typeface="+mj-lt"/>
              <a:ea typeface="SimHei" panose="02010609060101010101" pitchFamily="49" charset="-122"/>
            </a:endParaRPr>
          </a:p>
        </p:txBody>
      </p:sp>
      <p:pic>
        <p:nvPicPr>
          <p:cNvPr id="39" name="内容占位符 3">
            <a:extLst>
              <a:ext uri="{FF2B5EF4-FFF2-40B4-BE49-F238E27FC236}">
                <a16:creationId xmlns:a16="http://schemas.microsoft.com/office/drawing/2014/main" id="{C7DD0DD3-E78C-4D3F-BD40-A165ABCB0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66"/>
          <a:stretch/>
        </p:blipFill>
        <p:spPr>
          <a:xfrm>
            <a:off x="809297" y="3949103"/>
            <a:ext cx="2995639" cy="1856161"/>
          </a:xfrm>
          <a:prstGeom prst="rect">
            <a:avLst/>
          </a:prstGeom>
        </p:spPr>
      </p:pic>
      <p:sp>
        <p:nvSpPr>
          <p:cNvPr id="42" name="右箭头 97">
            <a:extLst>
              <a:ext uri="{FF2B5EF4-FFF2-40B4-BE49-F238E27FC236}">
                <a16:creationId xmlns:a16="http://schemas.microsoft.com/office/drawing/2014/main" id="{F474D178-8C97-4AAC-9092-C931D5C911AF}"/>
              </a:ext>
            </a:extLst>
          </p:cNvPr>
          <p:cNvSpPr/>
          <p:nvPr/>
        </p:nvSpPr>
        <p:spPr bwMode="auto">
          <a:xfrm rot="5400000">
            <a:off x="2105815" y="3439163"/>
            <a:ext cx="437073" cy="558771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E7CE869-54C7-4D67-91B0-2262D1EBF3DF}"/>
              </a:ext>
            </a:extLst>
          </p:cNvPr>
          <p:cNvGrpSpPr/>
          <p:nvPr/>
        </p:nvGrpSpPr>
        <p:grpSpPr>
          <a:xfrm>
            <a:off x="4826275" y="1513488"/>
            <a:ext cx="3926680" cy="4410122"/>
            <a:chOff x="4826275" y="967013"/>
            <a:chExt cx="3926680" cy="4956597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7A1D710-7ED3-40B7-8580-735DF20A0CCC}"/>
                </a:ext>
              </a:extLst>
            </p:cNvPr>
            <p:cNvSpPr/>
            <p:nvPr/>
          </p:nvSpPr>
          <p:spPr bwMode="auto">
            <a:xfrm>
              <a:off x="4826276" y="967013"/>
              <a:ext cx="3926679" cy="4956597"/>
            </a:xfrm>
            <a:prstGeom prst="rect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EC05A364-DA9E-48BD-9928-33F35F8FB79B}"/>
                </a:ext>
              </a:extLst>
            </p:cNvPr>
            <p:cNvGrpSpPr/>
            <p:nvPr/>
          </p:nvGrpSpPr>
          <p:grpSpPr>
            <a:xfrm>
              <a:off x="4826275" y="967015"/>
              <a:ext cx="3926679" cy="4930890"/>
              <a:chOff x="4826275" y="967015"/>
              <a:chExt cx="3926679" cy="4930890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C15B2E39-C8D9-42AB-ABB4-3898AC9F3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918" y="1579592"/>
                <a:ext cx="3794538" cy="431831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E7A16F1-C4E5-49BF-B2E0-142F653FACC8}"/>
                  </a:ext>
                </a:extLst>
              </p:cNvPr>
              <p:cNvSpPr/>
              <p:nvPr/>
            </p:nvSpPr>
            <p:spPr bwMode="auto">
              <a:xfrm>
                <a:off x="4826275" y="967015"/>
                <a:ext cx="3926679" cy="421276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700" dirty="0">
                    <a:solidFill>
                      <a:schemeClr val="bg1"/>
                    </a:solidFill>
                    <a:latin typeface="+mj-lt"/>
                    <a:ea typeface="SimHei" panose="02010609060101010101" pitchFamily="49" charset="-122"/>
                  </a:rPr>
                  <a:t>Large companies in lawsuits</a:t>
                </a:r>
                <a:endParaRPr lang="zh-CN" altLang="en-US" sz="1700" dirty="0">
                  <a:solidFill>
                    <a:schemeClr val="bg1"/>
                  </a:solidFill>
                  <a:latin typeface="+mj-lt"/>
                  <a:ea typeface="SimHei" panose="02010609060101010101" pitchFamily="49" charset="-122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6E63AD8-57D6-46C9-BC86-9BD404DA838D}"/>
                  </a:ext>
                </a:extLst>
              </p:cNvPr>
              <p:cNvSpPr/>
              <p:nvPr/>
            </p:nvSpPr>
            <p:spPr bwMode="auto">
              <a:xfrm>
                <a:off x="6809994" y="1484784"/>
                <a:ext cx="1866462" cy="34447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A22C6B9-34A5-41B3-9600-2F91144FD273}"/>
                  </a:ext>
                </a:extLst>
              </p:cNvPr>
              <p:cNvSpPr/>
              <p:nvPr/>
            </p:nvSpPr>
            <p:spPr bwMode="auto">
              <a:xfrm>
                <a:off x="5436096" y="1484784"/>
                <a:ext cx="576064" cy="34447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CE3527A-7FF5-4003-B928-DE90324A4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073925"/>
            <a:ext cx="2321695" cy="1355075"/>
          </a:xfrm>
          <a:prstGeom prst="rect">
            <a:avLst/>
          </a:prstGeom>
        </p:spPr>
      </p:pic>
      <p:sp>
        <p:nvSpPr>
          <p:cNvPr id="54" name="矩形标注 31">
            <a:extLst>
              <a:ext uri="{FF2B5EF4-FFF2-40B4-BE49-F238E27FC236}">
                <a16:creationId xmlns:a16="http://schemas.microsoft.com/office/drawing/2014/main" id="{EB83B820-B9F8-44F4-9E68-BD53667A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525" y="2402487"/>
            <a:ext cx="1295071" cy="688813"/>
          </a:xfrm>
          <a:prstGeom prst="wedgeRectCallout">
            <a:avLst>
              <a:gd name="adj1" fmla="val -63483"/>
              <a:gd name="adj2" fmla="val 4705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700" dirty="0">
                <a:latin typeface="+mn-lt"/>
                <a:cs typeface="ＭＳ Ｐゴシック" charset="-128"/>
              </a:rPr>
              <a:t>Draft:2016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700" dirty="0">
                <a:latin typeface="+mn-lt"/>
                <a:cs typeface="ＭＳ Ｐゴシック" charset="-128"/>
              </a:rPr>
              <a:t>Start:2018</a:t>
            </a:r>
            <a:endParaRPr lang="zh-CN" altLang="en-US" sz="1700" dirty="0">
              <a:latin typeface="+mn-lt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3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57262"/>
            <a:ext cx="8624888" cy="57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latin typeface="+mn-lt"/>
                <a:cs typeface="ＭＳ Ｐゴシック" charset="-128"/>
              </a:rPr>
              <a:t>Data isolation in information retrieval 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/>
              <a:t>Background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02C775CC-3AA2-447E-AB60-4447F082E1F4}"/>
              </a:ext>
            </a:extLst>
          </p:cNvPr>
          <p:cNvSpPr txBox="1">
            <a:spLocks/>
          </p:cNvSpPr>
          <p:nvPr/>
        </p:nvSpPr>
        <p:spPr>
          <a:xfrm>
            <a:off x="0" y="6031445"/>
            <a:ext cx="9144000" cy="797261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700" dirty="0">
                <a:solidFill>
                  <a:srgbClr val="FFFF66"/>
                </a:solidFill>
                <a:cs typeface="ＭＳ Ｐゴシック" charset="-128"/>
              </a:rPr>
              <a:t>How can we break the barriers between data silos 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zh-CN" sz="2700" dirty="0">
                <a:solidFill>
                  <a:srgbClr val="FFFF66"/>
                </a:solidFill>
                <a:cs typeface="ＭＳ Ｐゴシック" charset="-128"/>
              </a:rPr>
              <a:t>to train effective LTR models?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DF0538B-4067-424D-8DB5-397698D301BE}"/>
              </a:ext>
            </a:extLst>
          </p:cNvPr>
          <p:cNvGrpSpPr/>
          <p:nvPr/>
        </p:nvGrpSpPr>
        <p:grpSpPr>
          <a:xfrm>
            <a:off x="6012160" y="1484783"/>
            <a:ext cx="2757145" cy="4475321"/>
            <a:chOff x="-3792457" y="1161265"/>
            <a:chExt cx="8324543" cy="488667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EE44979-6994-4CDA-A832-0FF7822E0BC5}"/>
                </a:ext>
              </a:extLst>
            </p:cNvPr>
            <p:cNvSpPr/>
            <p:nvPr/>
          </p:nvSpPr>
          <p:spPr bwMode="auto">
            <a:xfrm>
              <a:off x="-3792457" y="1161265"/>
              <a:ext cx="8324543" cy="4886679"/>
            </a:xfrm>
            <a:prstGeom prst="rect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398E5CB-DA69-4443-A493-8AF2C4764FCD}"/>
                </a:ext>
              </a:extLst>
            </p:cNvPr>
            <p:cNvSpPr/>
            <p:nvPr/>
          </p:nvSpPr>
          <p:spPr bwMode="auto">
            <a:xfrm>
              <a:off x="-3792457" y="1163999"/>
              <a:ext cx="8324543" cy="46425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700" dirty="0">
                  <a:solidFill>
                    <a:schemeClr val="bg1"/>
                  </a:solidFill>
                  <a:latin typeface="+mj-lt"/>
                  <a:ea typeface="SimHei" panose="02010609060101010101" pitchFamily="49" charset="-122"/>
                </a:rPr>
                <a:t>Learning-to-rank (LTR)</a:t>
              </a:r>
              <a:endParaRPr lang="zh-CN" altLang="en-US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7E58E05-0411-4000-A3D8-EC1659324C92}"/>
              </a:ext>
            </a:extLst>
          </p:cNvPr>
          <p:cNvGrpSpPr/>
          <p:nvPr/>
        </p:nvGrpSpPr>
        <p:grpSpPr>
          <a:xfrm>
            <a:off x="6186940" y="1927162"/>
            <a:ext cx="2447933" cy="1781725"/>
            <a:chOff x="5172308" y="3386296"/>
            <a:chExt cx="2950955" cy="219312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B5F314E-48E2-4CB8-BAA4-79E9FE8D7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50" b="72430"/>
            <a:stretch/>
          </p:blipFill>
          <p:spPr>
            <a:xfrm>
              <a:off x="5286868" y="3386296"/>
              <a:ext cx="2739943" cy="464257"/>
            </a:xfrm>
            <a:prstGeom prst="rect">
              <a:avLst/>
            </a:prstGeom>
          </p:spPr>
        </p:pic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990843F-954A-4B72-B599-89043C9B8F30}"/>
                </a:ext>
              </a:extLst>
            </p:cNvPr>
            <p:cNvGrpSpPr/>
            <p:nvPr/>
          </p:nvGrpSpPr>
          <p:grpSpPr>
            <a:xfrm>
              <a:off x="5172308" y="3828618"/>
              <a:ext cx="2950955" cy="1750798"/>
              <a:chOff x="688664" y="2399806"/>
              <a:chExt cx="3165231" cy="1822444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1D9AAFEA-F206-4654-B591-54B5EFC8E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167" b="69867"/>
              <a:stretch/>
            </p:blipFill>
            <p:spPr>
              <a:xfrm>
                <a:off x="688664" y="2399806"/>
                <a:ext cx="3165231" cy="752061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DBFB509B-9B14-48CE-BF83-977E158AB6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996" b="36377"/>
              <a:stretch/>
            </p:blipFill>
            <p:spPr>
              <a:xfrm>
                <a:off x="688664" y="3175534"/>
                <a:ext cx="3165231" cy="86591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22128A60-A1F1-4860-8CC4-FDF70E55B4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443" b="17490"/>
              <a:stretch/>
            </p:blipFill>
            <p:spPr>
              <a:xfrm>
                <a:off x="688664" y="3806096"/>
                <a:ext cx="3165231" cy="416154"/>
              </a:xfrm>
              <a:prstGeom prst="rect">
                <a:avLst/>
              </a:prstGeom>
            </p:spPr>
          </p:pic>
        </p:grpSp>
      </p:grpSp>
      <p:pic>
        <p:nvPicPr>
          <p:cNvPr id="28" name="图形 27" descr="大脑">
            <a:extLst>
              <a:ext uri="{FF2B5EF4-FFF2-40B4-BE49-F238E27FC236}">
                <a16:creationId xmlns:a16="http://schemas.microsoft.com/office/drawing/2014/main" id="{1E0AFE4E-E4CE-449A-A461-BC0368FF3F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7954" y="4279324"/>
            <a:ext cx="800239" cy="80023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79478B9-7539-4ADE-94D4-12D4A0C7D6C8}"/>
              </a:ext>
            </a:extLst>
          </p:cNvPr>
          <p:cNvSpPr txBox="1"/>
          <p:nvPr/>
        </p:nvSpPr>
        <p:spPr>
          <a:xfrm>
            <a:off x="5977599" y="3667812"/>
            <a:ext cx="26572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Rank the documents by relevance to queries</a:t>
            </a:r>
            <a:endParaRPr kumimoji="1" lang="zh-CN" altLang="en-US" sz="170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DBB0D9F-1B4B-4716-9F5C-8390C295A2CF}"/>
              </a:ext>
            </a:extLst>
          </p:cNvPr>
          <p:cNvSpPr/>
          <p:nvPr/>
        </p:nvSpPr>
        <p:spPr bwMode="auto">
          <a:xfrm>
            <a:off x="286803" y="1484782"/>
            <a:ext cx="4038086" cy="43709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700" dirty="0">
                <a:solidFill>
                  <a:schemeClr val="bg1"/>
                </a:solidFill>
                <a:latin typeface="+mj-lt"/>
                <a:ea typeface="SimHei" panose="02010609060101010101" pitchFamily="49" charset="-122"/>
              </a:rPr>
              <a:t>Retrieval demands in data silos </a:t>
            </a:r>
            <a:endParaRPr lang="zh-CN" altLang="en-US" sz="1700" dirty="0">
              <a:solidFill>
                <a:schemeClr val="bg1"/>
              </a:solidFill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6E268FD-7DBD-47AF-AE97-71AE32870A9C}"/>
              </a:ext>
            </a:extLst>
          </p:cNvPr>
          <p:cNvSpPr/>
          <p:nvPr/>
        </p:nvSpPr>
        <p:spPr bwMode="auto">
          <a:xfrm>
            <a:off x="290513" y="1506621"/>
            <a:ext cx="4038086" cy="2408214"/>
          </a:xfrm>
          <a:prstGeom prst="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5BE839-A8B5-49B3-A086-17653FF17D03}"/>
              </a:ext>
            </a:extLst>
          </p:cNvPr>
          <p:cNvSpPr txBox="1"/>
          <p:nvPr/>
        </p:nvSpPr>
        <p:spPr>
          <a:xfrm>
            <a:off x="1934994" y="2650862"/>
            <a:ext cx="24929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Medical record search</a:t>
            </a:r>
            <a:endParaRPr kumimoji="1" lang="zh-CN" altLang="en-US" sz="170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3734DB9-ABB0-4CF4-8BA2-6662D29B5C5D}"/>
              </a:ext>
            </a:extLst>
          </p:cNvPr>
          <p:cNvSpPr txBox="1"/>
          <p:nvPr/>
        </p:nvSpPr>
        <p:spPr>
          <a:xfrm>
            <a:off x="267431" y="2650862"/>
            <a:ext cx="17876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Small hospitals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A804138A-F44D-4AB5-9761-E52C511F0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11" y="3034510"/>
            <a:ext cx="721490" cy="53819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27554C5-01EC-4BE7-B1FA-775AC7DD34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" y="1967122"/>
            <a:ext cx="704136" cy="676761"/>
          </a:xfrm>
          <a:prstGeom prst="rect">
            <a:avLst/>
          </a:prstGeom>
        </p:spPr>
      </p:pic>
      <p:sp>
        <p:nvSpPr>
          <p:cNvPr id="53" name="右箭头 7">
            <a:extLst>
              <a:ext uri="{FF2B5EF4-FFF2-40B4-BE49-F238E27FC236}">
                <a16:creationId xmlns:a16="http://schemas.microsoft.com/office/drawing/2014/main" id="{B31271E3-E063-41CB-8B71-8AB239E39613}"/>
              </a:ext>
            </a:extLst>
          </p:cNvPr>
          <p:cNvSpPr/>
          <p:nvPr/>
        </p:nvSpPr>
        <p:spPr bwMode="auto">
          <a:xfrm>
            <a:off x="4468917" y="2577400"/>
            <a:ext cx="1507816" cy="40011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3FE8A9E-5984-484D-848B-C0506D5BD667}"/>
              </a:ext>
            </a:extLst>
          </p:cNvPr>
          <p:cNvSpPr txBox="1"/>
          <p:nvPr/>
        </p:nvSpPr>
        <p:spPr>
          <a:xfrm>
            <a:off x="4211960" y="1988840"/>
            <a:ext cx="19848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How to obtain </a:t>
            </a:r>
          </a:p>
          <a:p>
            <a:pPr algn="ctr"/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quality services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60C484A-573D-46C7-ADF7-4BF3CEFEA0B4}"/>
              </a:ext>
            </a:extLst>
          </p:cNvPr>
          <p:cNvGrpSpPr/>
          <p:nvPr/>
        </p:nvGrpSpPr>
        <p:grpSpPr>
          <a:xfrm>
            <a:off x="6095802" y="4794037"/>
            <a:ext cx="945311" cy="1102811"/>
            <a:chOff x="7742185" y="4357305"/>
            <a:chExt cx="945311" cy="1102811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06BB951A-2849-4E8B-9296-297D04AF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66854" y="4745916"/>
              <a:ext cx="920642" cy="326146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3CE269FF-7E87-4E28-8381-0E137ECA8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42185" y="4357305"/>
              <a:ext cx="920642" cy="334226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5A34ABF5-272F-43FF-8DEF-D520DB6EF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18362" y="5139825"/>
              <a:ext cx="795670" cy="320291"/>
            </a:xfrm>
            <a:prstGeom prst="rect">
              <a:avLst/>
            </a:prstGeom>
          </p:spPr>
        </p:pic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407ADA73-FB8A-4B9B-9BBE-60374E41A9EA}"/>
              </a:ext>
            </a:extLst>
          </p:cNvPr>
          <p:cNvSpPr txBox="1"/>
          <p:nvPr/>
        </p:nvSpPr>
        <p:spPr>
          <a:xfrm>
            <a:off x="7118544" y="5563854"/>
            <a:ext cx="17474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Massive data</a:t>
            </a:r>
            <a:endParaRPr kumimoji="1" lang="zh-CN" altLang="en-US" sz="170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62" name="上箭头 11">
            <a:extLst>
              <a:ext uri="{FF2B5EF4-FFF2-40B4-BE49-F238E27FC236}">
                <a16:creationId xmlns:a16="http://schemas.microsoft.com/office/drawing/2014/main" id="{82D47376-0157-4B5F-AC71-87E6475463C5}"/>
              </a:ext>
            </a:extLst>
          </p:cNvPr>
          <p:cNvSpPr/>
          <p:nvPr/>
        </p:nvSpPr>
        <p:spPr bwMode="auto">
          <a:xfrm>
            <a:off x="7846949" y="4970973"/>
            <a:ext cx="280349" cy="585452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47D1EB1-1064-4B4D-9C0B-78267A1E321C}"/>
              </a:ext>
            </a:extLst>
          </p:cNvPr>
          <p:cNvSpPr txBox="1"/>
          <p:nvPr/>
        </p:nvSpPr>
        <p:spPr>
          <a:xfrm>
            <a:off x="6987769" y="5111307"/>
            <a:ext cx="9845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training</a:t>
            </a:r>
            <a:endParaRPr kumimoji="1" lang="zh-CN" altLang="en-US" sz="1700" dirty="0">
              <a:latin typeface="+mj-lt"/>
              <a:ea typeface="SimHei" panose="0201060906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9BCB95-CB3A-4933-AA86-746EF7C1F421}"/>
              </a:ext>
            </a:extLst>
          </p:cNvPr>
          <p:cNvGrpSpPr/>
          <p:nvPr/>
        </p:nvGrpSpPr>
        <p:grpSpPr>
          <a:xfrm>
            <a:off x="422816" y="3954065"/>
            <a:ext cx="4227439" cy="2134798"/>
            <a:chOff x="422816" y="3954065"/>
            <a:chExt cx="4227439" cy="2134798"/>
          </a:xfrm>
        </p:grpSpPr>
        <p:pic>
          <p:nvPicPr>
            <p:cNvPr id="70" name="图形 69" descr="数据库">
              <a:extLst>
                <a:ext uri="{FF2B5EF4-FFF2-40B4-BE49-F238E27FC236}">
                  <a16:creationId xmlns:a16="http://schemas.microsoft.com/office/drawing/2014/main" id="{70B95332-C88A-4CA0-B51B-0B06D1B45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85914" y="5373216"/>
              <a:ext cx="715647" cy="715647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CCE10FE-B79D-467B-9250-33EC297450EF}"/>
                </a:ext>
              </a:extLst>
            </p:cNvPr>
            <p:cNvGrpSpPr/>
            <p:nvPr/>
          </p:nvGrpSpPr>
          <p:grpSpPr>
            <a:xfrm>
              <a:off x="422816" y="3954065"/>
              <a:ext cx="4227439" cy="2127171"/>
              <a:chOff x="422816" y="3954065"/>
              <a:chExt cx="4227439" cy="2127171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2650F384-DE56-4161-9580-D7F24FD13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471" y="4429777"/>
                <a:ext cx="515404" cy="515404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00E35A6F-519B-47B2-AA63-4E939D844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0124" y="4429777"/>
                <a:ext cx="515404" cy="515404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E9ECFCC1-8649-4742-9E92-4B1367473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429" y="4429777"/>
                <a:ext cx="515404" cy="515404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29B06818-0809-427E-88DC-9AF2A3505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777" y="4429777"/>
                <a:ext cx="515404" cy="515404"/>
              </a:xfrm>
              <a:prstGeom prst="rect">
                <a:avLst/>
              </a:prstGeom>
            </p:spPr>
          </p:pic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A223D271-0865-408C-8329-A1A417C726C8}"/>
                  </a:ext>
                </a:extLst>
              </p:cNvPr>
              <p:cNvSpPr txBox="1"/>
              <p:nvPr/>
            </p:nvSpPr>
            <p:spPr>
              <a:xfrm>
                <a:off x="422816" y="3954065"/>
                <a:ext cx="422743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700" dirty="0">
                    <a:latin typeface="+mj-lt"/>
                    <a:ea typeface="SimHei" panose="02010609060101010101" pitchFamily="49" charset="-122"/>
                  </a:rPr>
                  <a:t>Privacy concerns prohibit data sharing</a:t>
                </a:r>
              </a:p>
            </p:txBody>
          </p:sp>
          <p:pic>
            <p:nvPicPr>
              <p:cNvPr id="69" name="图形 68" descr="大脑">
                <a:extLst>
                  <a:ext uri="{FF2B5EF4-FFF2-40B4-BE49-F238E27FC236}">
                    <a16:creationId xmlns:a16="http://schemas.microsoft.com/office/drawing/2014/main" id="{784AA366-2D67-4FC8-B6A1-3A40D2E87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238273" y="5280997"/>
                <a:ext cx="800239" cy="800239"/>
              </a:xfrm>
              <a:prstGeom prst="rect">
                <a:avLst/>
              </a:prstGeom>
            </p:spPr>
          </p:pic>
          <p:cxnSp>
            <p:nvCxnSpPr>
              <p:cNvPr id="71" name="直线箭头连接符 30">
                <a:extLst>
                  <a:ext uri="{FF2B5EF4-FFF2-40B4-BE49-F238E27FC236}">
                    <a16:creationId xmlns:a16="http://schemas.microsoft.com/office/drawing/2014/main" id="{D87E5054-A27C-40DE-9E38-B3167746A001}"/>
                  </a:ext>
                </a:extLst>
              </p:cNvPr>
              <p:cNvCxnSpPr>
                <a:cxnSpLocks/>
                <a:stCxn id="64" idx="2"/>
              </p:cNvCxnSpPr>
              <p:nvPr/>
            </p:nvCxnSpPr>
            <p:spPr bwMode="auto">
              <a:xfrm>
                <a:off x="977173" y="4945181"/>
                <a:ext cx="1366565" cy="363038"/>
              </a:xfrm>
              <a:prstGeom prst="straightConnector1">
                <a:avLst/>
              </a:prstGeom>
              <a:solidFill>
                <a:srgbClr val="C0C0C0">
                  <a:alpha val="0"/>
                </a:srgbClr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2" name="直线箭头连接符 120">
                <a:extLst>
                  <a:ext uri="{FF2B5EF4-FFF2-40B4-BE49-F238E27FC236}">
                    <a16:creationId xmlns:a16="http://schemas.microsoft.com/office/drawing/2014/main" id="{901939A9-9256-4F20-A5B8-B27C2FB5129F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 bwMode="auto">
              <a:xfrm>
                <a:off x="1887826" y="4945181"/>
                <a:ext cx="455912" cy="363038"/>
              </a:xfrm>
              <a:prstGeom prst="straightConnector1">
                <a:avLst/>
              </a:prstGeom>
              <a:solidFill>
                <a:srgbClr val="C0C0C0">
                  <a:alpha val="0"/>
                </a:srgbClr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3" name="直线箭头连接符 121">
                <a:extLst>
                  <a:ext uri="{FF2B5EF4-FFF2-40B4-BE49-F238E27FC236}">
                    <a16:creationId xmlns:a16="http://schemas.microsoft.com/office/drawing/2014/main" id="{9BF88B80-4E76-4221-AB99-13E8FA51DB6D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 bwMode="auto">
              <a:xfrm flipH="1">
                <a:off x="2343738" y="4945181"/>
                <a:ext cx="454741" cy="363038"/>
              </a:xfrm>
              <a:prstGeom prst="straightConnector1">
                <a:avLst/>
              </a:prstGeom>
              <a:solidFill>
                <a:srgbClr val="C0C0C0">
                  <a:alpha val="0"/>
                </a:srgbClr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4" name="直线箭头连接符 122">
                <a:extLst>
                  <a:ext uri="{FF2B5EF4-FFF2-40B4-BE49-F238E27FC236}">
                    <a16:creationId xmlns:a16="http://schemas.microsoft.com/office/drawing/2014/main" id="{446A58B7-040A-45F6-9BC7-8D14CFF3DBD3}"/>
                  </a:ext>
                </a:extLst>
              </p:cNvPr>
              <p:cNvCxnSpPr>
                <a:cxnSpLocks/>
                <a:stCxn id="66" idx="2"/>
              </p:cNvCxnSpPr>
              <p:nvPr/>
            </p:nvCxnSpPr>
            <p:spPr bwMode="auto">
              <a:xfrm flipH="1">
                <a:off x="2343738" y="4945181"/>
                <a:ext cx="1365393" cy="363038"/>
              </a:xfrm>
              <a:prstGeom prst="straightConnector1">
                <a:avLst/>
              </a:prstGeom>
              <a:solidFill>
                <a:srgbClr val="C0C0C0">
                  <a:alpha val="0"/>
                </a:srgbClr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5" name="上箭头 123">
                <a:extLst>
                  <a:ext uri="{FF2B5EF4-FFF2-40B4-BE49-F238E27FC236}">
                    <a16:creationId xmlns:a16="http://schemas.microsoft.com/office/drawing/2014/main" id="{B5D0B8D5-9746-43A3-9351-DD6A1C7207D5}"/>
                  </a:ext>
                </a:extLst>
              </p:cNvPr>
              <p:cNvSpPr/>
              <p:nvPr/>
            </p:nvSpPr>
            <p:spPr bwMode="auto">
              <a:xfrm rot="5400000">
                <a:off x="2815945" y="5379070"/>
                <a:ext cx="280349" cy="585452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pic>
            <p:nvPicPr>
              <p:cNvPr id="76" name="图形 75" descr="关闭">
                <a:extLst>
                  <a:ext uri="{FF2B5EF4-FFF2-40B4-BE49-F238E27FC236}">
                    <a16:creationId xmlns:a16="http://schemas.microsoft.com/office/drawing/2014/main" id="{3C51F2DC-43D3-48CB-89FC-CD869690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566624" y="5008655"/>
                <a:ext cx="482605" cy="482605"/>
              </a:xfrm>
              <a:prstGeom prst="rect">
                <a:avLst/>
              </a:prstGeom>
            </p:spPr>
          </p:pic>
          <p:pic>
            <p:nvPicPr>
              <p:cNvPr id="77" name="图形 76" descr="关闭">
                <a:extLst>
                  <a:ext uri="{FF2B5EF4-FFF2-40B4-BE49-F238E27FC236}">
                    <a16:creationId xmlns:a16="http://schemas.microsoft.com/office/drawing/2014/main" id="{21F6E960-B208-405A-AA01-F874DEFBD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730605" y="5008655"/>
                <a:ext cx="482605" cy="482605"/>
              </a:xfrm>
              <a:prstGeom prst="rect">
                <a:avLst/>
              </a:prstGeom>
            </p:spPr>
          </p:pic>
          <p:pic>
            <p:nvPicPr>
              <p:cNvPr id="78" name="图形 77" descr="关闭">
                <a:extLst>
                  <a:ext uri="{FF2B5EF4-FFF2-40B4-BE49-F238E27FC236}">
                    <a16:creationId xmlns:a16="http://schemas.microsoft.com/office/drawing/2014/main" id="{A1A6DCFC-DA3D-43E6-BB45-1DCB3C352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181082" y="5013176"/>
                <a:ext cx="482605" cy="482605"/>
              </a:xfrm>
              <a:prstGeom prst="rect">
                <a:avLst/>
              </a:prstGeom>
            </p:spPr>
          </p:pic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05384643-96A2-4C51-8428-B85E32813F94}"/>
                  </a:ext>
                </a:extLst>
              </p:cNvPr>
              <p:cNvSpPr/>
              <p:nvPr/>
            </p:nvSpPr>
            <p:spPr bwMode="auto">
              <a:xfrm>
                <a:off x="569274" y="4328074"/>
                <a:ext cx="785674" cy="773391"/>
              </a:xfrm>
              <a:prstGeom prst="rect">
                <a:avLst/>
              </a:prstGeom>
              <a:noFill/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3A7B1925-E6FD-428F-BB24-9C3AD1D1881B}"/>
                  </a:ext>
                </a:extLst>
              </p:cNvPr>
              <p:cNvSpPr/>
              <p:nvPr/>
            </p:nvSpPr>
            <p:spPr bwMode="auto">
              <a:xfrm>
                <a:off x="1480553" y="4328074"/>
                <a:ext cx="785674" cy="773391"/>
              </a:xfrm>
              <a:prstGeom prst="rect">
                <a:avLst/>
              </a:prstGeom>
              <a:noFill/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E128A742-59D7-46CE-A412-523487CE106B}"/>
                  </a:ext>
                </a:extLst>
              </p:cNvPr>
              <p:cNvSpPr/>
              <p:nvPr/>
            </p:nvSpPr>
            <p:spPr bwMode="auto">
              <a:xfrm>
                <a:off x="2391832" y="4328074"/>
                <a:ext cx="785674" cy="773391"/>
              </a:xfrm>
              <a:prstGeom prst="rect">
                <a:avLst/>
              </a:prstGeom>
              <a:noFill/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5913406C-DA26-48AE-97F7-EA7550A535C8}"/>
                  </a:ext>
                </a:extLst>
              </p:cNvPr>
              <p:cNvSpPr/>
              <p:nvPr/>
            </p:nvSpPr>
            <p:spPr bwMode="auto">
              <a:xfrm>
                <a:off x="3303111" y="4328074"/>
                <a:ext cx="785674" cy="773391"/>
              </a:xfrm>
              <a:prstGeom prst="rect">
                <a:avLst/>
              </a:prstGeom>
              <a:noFill/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pic>
            <p:nvPicPr>
              <p:cNvPr id="83" name="图形 82" descr="关闭">
                <a:extLst>
                  <a:ext uri="{FF2B5EF4-FFF2-40B4-BE49-F238E27FC236}">
                    <a16:creationId xmlns:a16="http://schemas.microsoft.com/office/drawing/2014/main" id="{44E0E908-93C7-40FF-B50A-8D7EE1C0C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688750" y="5437629"/>
                <a:ext cx="482605" cy="482605"/>
              </a:xfrm>
              <a:prstGeom prst="rect">
                <a:avLst/>
              </a:prstGeom>
            </p:spPr>
          </p:pic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09430D94-6BCD-42FC-BCE3-7AC6C7008299}"/>
              </a:ext>
            </a:extLst>
          </p:cNvPr>
          <p:cNvSpPr txBox="1"/>
          <p:nvPr/>
        </p:nvSpPr>
        <p:spPr>
          <a:xfrm>
            <a:off x="251520" y="3579113"/>
            <a:ext cx="19704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Small companies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125879A-AA82-46B5-ACDD-B418B9248FFE}"/>
              </a:ext>
            </a:extLst>
          </p:cNvPr>
          <p:cNvSpPr txBox="1"/>
          <p:nvPr/>
        </p:nvSpPr>
        <p:spPr>
          <a:xfrm>
            <a:off x="2545052" y="3579113"/>
            <a:ext cx="16065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700" dirty="0">
                <a:latin typeface="+mj-lt"/>
                <a:ea typeface="SimHei" panose="02010609060101010101" pitchFamily="49" charset="-122"/>
              </a:rPr>
              <a:t>E-mail search</a:t>
            </a:r>
            <a:endParaRPr kumimoji="1" lang="zh-CN" altLang="en-US" sz="1700" dirty="0">
              <a:latin typeface="+mj-lt"/>
              <a:ea typeface="SimHei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7212E8-9930-4F6F-B4CC-CC3032F29C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5150" y="2983006"/>
            <a:ext cx="1643064" cy="66250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ACD9D5E-6968-4213-B36C-4A5F82A0D30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474" t="17548" r="2701" b="20284"/>
          <a:stretch/>
        </p:blipFill>
        <p:spPr>
          <a:xfrm>
            <a:off x="2419431" y="2036663"/>
            <a:ext cx="1637683" cy="5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/>
      <p:bldP spid="53" grpId="0" animBg="1"/>
      <p:bldP spid="55" grpId="0"/>
      <p:bldP spid="61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57262"/>
            <a:ext cx="8624888" cy="57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latin typeface="+mn-lt"/>
                <a:cs typeface="ＭＳ Ｐゴシック" charset="-128"/>
              </a:rPr>
              <a:t>Federated learning (FL): break the barriers 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/>
              <a:t>Background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71AC3E0-A1D1-4A06-AE06-AC71AC03840C}"/>
              </a:ext>
            </a:extLst>
          </p:cNvPr>
          <p:cNvGrpSpPr/>
          <p:nvPr/>
        </p:nvGrpSpPr>
        <p:grpSpPr>
          <a:xfrm>
            <a:off x="1896403" y="2885173"/>
            <a:ext cx="1762885" cy="537191"/>
            <a:chOff x="226022" y="3798333"/>
            <a:chExt cx="1762885" cy="537191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18660457-7F7D-494C-A681-D68D8C46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2" y="3798333"/>
              <a:ext cx="402891" cy="537191"/>
            </a:xfrm>
            <a:prstGeom prst="rect">
              <a:avLst/>
            </a:prstGeom>
          </p:spPr>
        </p:pic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DC585279-46CC-4C0E-B1BE-AC1BC090962B}"/>
                </a:ext>
              </a:extLst>
            </p:cNvPr>
            <p:cNvSpPr txBox="1"/>
            <p:nvPr/>
          </p:nvSpPr>
          <p:spPr>
            <a:xfrm>
              <a:off x="584355" y="3823362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latin typeface="+mj-lt"/>
                  <a:ea typeface="SimHei" panose="02010609060101010101" pitchFamily="49" charset="-122"/>
                </a:rPr>
                <a:t>Perturbation</a:t>
              </a:r>
              <a:endParaRPr kumimoji="1" lang="zh-CN" altLang="en-US" sz="1600" dirty="0">
                <a:latin typeface="+mj-lt"/>
                <a:ea typeface="SimHei" panose="02010609060101010101" pitchFamily="49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90D6CB4-C4C3-4563-84D5-275B6FF8BD45}"/>
              </a:ext>
            </a:extLst>
          </p:cNvPr>
          <p:cNvGrpSpPr/>
          <p:nvPr/>
        </p:nvGrpSpPr>
        <p:grpSpPr>
          <a:xfrm>
            <a:off x="1547664" y="1220044"/>
            <a:ext cx="6365657" cy="3760284"/>
            <a:chOff x="1311650" y="899051"/>
            <a:chExt cx="6365657" cy="3760284"/>
          </a:xfrm>
        </p:grpSpPr>
        <p:sp>
          <p:nvSpPr>
            <p:cNvPr id="89" name="TextBox 110">
              <a:extLst>
                <a:ext uri="{FF2B5EF4-FFF2-40B4-BE49-F238E27FC236}">
                  <a16:creationId xmlns:a16="http://schemas.microsoft.com/office/drawing/2014/main" id="{F97BA580-732D-4E69-9187-37193D8AC2AE}"/>
                </a:ext>
              </a:extLst>
            </p:cNvPr>
            <p:cNvSpPr txBox="1"/>
            <p:nvPr/>
          </p:nvSpPr>
          <p:spPr>
            <a:xfrm>
              <a:off x="3570324" y="3625089"/>
              <a:ext cx="799708" cy="584775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…</a:t>
              </a:r>
              <a:endParaRPr kumimoji="1"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0" name="TextBox 111">
              <a:extLst>
                <a:ext uri="{FF2B5EF4-FFF2-40B4-BE49-F238E27FC236}">
                  <a16:creationId xmlns:a16="http://schemas.microsoft.com/office/drawing/2014/main" id="{50077C26-E63D-4CB3-BD76-D18873CDC64F}"/>
                </a:ext>
              </a:extLst>
            </p:cNvPr>
            <p:cNvSpPr txBox="1"/>
            <p:nvPr/>
          </p:nvSpPr>
          <p:spPr>
            <a:xfrm>
              <a:off x="5704138" y="3625089"/>
              <a:ext cx="799708" cy="584775"/>
            </a:xfrm>
            <a:prstGeom prst="rect">
              <a:avLst/>
            </a:prstGeom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kumimoji="1"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…</a:t>
              </a:r>
              <a:endParaRPr kumimoji="1"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C8F344FA-3F69-4026-B3C6-6DA1119AC835}"/>
                </a:ext>
              </a:extLst>
            </p:cNvPr>
            <p:cNvGrpSpPr/>
            <p:nvPr/>
          </p:nvGrpSpPr>
          <p:grpSpPr>
            <a:xfrm rot="183706">
              <a:off x="2240266" y="3129469"/>
              <a:ext cx="1301025" cy="132357"/>
              <a:chOff x="992470" y="4469812"/>
              <a:chExt cx="1301025" cy="251220"/>
            </a:xfrm>
          </p:grpSpPr>
          <p:sp>
            <p:nvSpPr>
              <p:cNvPr id="136" name="右箭头 79">
                <a:extLst>
                  <a:ext uri="{FF2B5EF4-FFF2-40B4-BE49-F238E27FC236}">
                    <a16:creationId xmlns:a16="http://schemas.microsoft.com/office/drawing/2014/main" id="{3AEFD4FD-068A-4B18-80D1-F38CA4D5F5B0}"/>
                  </a:ext>
                </a:extLst>
              </p:cNvPr>
              <p:cNvSpPr/>
              <p:nvPr/>
            </p:nvSpPr>
            <p:spPr bwMode="auto">
              <a:xfrm rot="19631549">
                <a:off x="992470" y="4469812"/>
                <a:ext cx="1117816" cy="233720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7" name="右箭头 80">
                <a:extLst>
                  <a:ext uri="{FF2B5EF4-FFF2-40B4-BE49-F238E27FC236}">
                    <a16:creationId xmlns:a16="http://schemas.microsoft.com/office/drawing/2014/main" id="{962897B3-E0E0-4B1C-A21F-7A016EDA9B75}"/>
                  </a:ext>
                </a:extLst>
              </p:cNvPr>
              <p:cNvSpPr/>
              <p:nvPr/>
            </p:nvSpPr>
            <p:spPr bwMode="auto">
              <a:xfrm rot="8804070">
                <a:off x="1175679" y="4487313"/>
                <a:ext cx="1117816" cy="233719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8A43A61C-0BA9-489F-867E-89A1C47598FE}"/>
                </a:ext>
              </a:extLst>
            </p:cNvPr>
            <p:cNvGrpSpPr/>
            <p:nvPr/>
          </p:nvGrpSpPr>
          <p:grpSpPr>
            <a:xfrm>
              <a:off x="4741138" y="1883040"/>
              <a:ext cx="437489" cy="238592"/>
              <a:chOff x="7450266" y="2779139"/>
              <a:chExt cx="437489" cy="1274586"/>
            </a:xfrm>
          </p:grpSpPr>
          <p:sp>
            <p:nvSpPr>
              <p:cNvPr id="134" name="右箭头 77">
                <a:extLst>
                  <a:ext uri="{FF2B5EF4-FFF2-40B4-BE49-F238E27FC236}">
                    <a16:creationId xmlns:a16="http://schemas.microsoft.com/office/drawing/2014/main" id="{68409011-6D2F-4D99-8191-44AC2246F5DC}"/>
                  </a:ext>
                </a:extLst>
              </p:cNvPr>
              <p:cNvSpPr/>
              <p:nvPr/>
            </p:nvSpPr>
            <p:spPr bwMode="auto">
              <a:xfrm rot="16200000">
                <a:off x="7008218" y="3221187"/>
                <a:ext cx="1117816" cy="233720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5" name="右箭头 78">
                <a:extLst>
                  <a:ext uri="{FF2B5EF4-FFF2-40B4-BE49-F238E27FC236}">
                    <a16:creationId xmlns:a16="http://schemas.microsoft.com/office/drawing/2014/main" id="{352B4A74-6F43-4CA3-90D9-9BA5B3BCED94}"/>
                  </a:ext>
                </a:extLst>
              </p:cNvPr>
              <p:cNvSpPr/>
              <p:nvPr/>
            </p:nvSpPr>
            <p:spPr bwMode="auto">
              <a:xfrm rot="5372521">
                <a:off x="7211987" y="3377957"/>
                <a:ext cx="1117816" cy="233720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D869FAD9-F6E2-42C3-AD2D-FD47C98C3E76}"/>
                </a:ext>
              </a:extLst>
            </p:cNvPr>
            <p:cNvGrpSpPr/>
            <p:nvPr/>
          </p:nvGrpSpPr>
          <p:grpSpPr>
            <a:xfrm rot="183706">
              <a:off x="3248378" y="3129469"/>
              <a:ext cx="1301025" cy="132357"/>
              <a:chOff x="992470" y="4469812"/>
              <a:chExt cx="1301025" cy="251220"/>
            </a:xfrm>
          </p:grpSpPr>
          <p:sp>
            <p:nvSpPr>
              <p:cNvPr id="132" name="右箭头 60">
                <a:extLst>
                  <a:ext uri="{FF2B5EF4-FFF2-40B4-BE49-F238E27FC236}">
                    <a16:creationId xmlns:a16="http://schemas.microsoft.com/office/drawing/2014/main" id="{4DECB724-C384-41E8-A3A2-42A584BC3B90}"/>
                  </a:ext>
                </a:extLst>
              </p:cNvPr>
              <p:cNvSpPr/>
              <p:nvPr/>
            </p:nvSpPr>
            <p:spPr bwMode="auto">
              <a:xfrm rot="19631549">
                <a:off x="992470" y="4469812"/>
                <a:ext cx="1117816" cy="233720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3" name="右箭头 61">
                <a:extLst>
                  <a:ext uri="{FF2B5EF4-FFF2-40B4-BE49-F238E27FC236}">
                    <a16:creationId xmlns:a16="http://schemas.microsoft.com/office/drawing/2014/main" id="{EBC025D7-EFB3-4CB9-9E14-89EF39BCFA9A}"/>
                  </a:ext>
                </a:extLst>
              </p:cNvPr>
              <p:cNvSpPr/>
              <p:nvPr/>
            </p:nvSpPr>
            <p:spPr bwMode="auto">
              <a:xfrm rot="8804070">
                <a:off x="1175679" y="4487313"/>
                <a:ext cx="1117816" cy="233719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F84170AC-D74E-4967-B69F-D87743F67D56}"/>
                </a:ext>
              </a:extLst>
            </p:cNvPr>
            <p:cNvGrpSpPr/>
            <p:nvPr/>
          </p:nvGrpSpPr>
          <p:grpSpPr>
            <a:xfrm rot="21350495">
              <a:off x="4770641" y="3129438"/>
              <a:ext cx="1301027" cy="132352"/>
              <a:chOff x="451326" y="4757668"/>
              <a:chExt cx="1301027" cy="251214"/>
            </a:xfrm>
          </p:grpSpPr>
          <p:sp>
            <p:nvSpPr>
              <p:cNvPr id="130" name="右箭头 58">
                <a:extLst>
                  <a:ext uri="{FF2B5EF4-FFF2-40B4-BE49-F238E27FC236}">
                    <a16:creationId xmlns:a16="http://schemas.microsoft.com/office/drawing/2014/main" id="{0AF6E1C5-98D7-4CC0-A700-2728A8B4587A}"/>
                  </a:ext>
                </a:extLst>
              </p:cNvPr>
              <p:cNvSpPr/>
              <p:nvPr/>
            </p:nvSpPr>
            <p:spPr bwMode="auto">
              <a:xfrm rot="19631549">
                <a:off x="451326" y="4757668"/>
                <a:ext cx="1117816" cy="233722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1" name="右箭头 59">
                <a:extLst>
                  <a:ext uri="{FF2B5EF4-FFF2-40B4-BE49-F238E27FC236}">
                    <a16:creationId xmlns:a16="http://schemas.microsoft.com/office/drawing/2014/main" id="{F7CCC2F4-8B57-46EA-91A6-21E72E83C154}"/>
                  </a:ext>
                </a:extLst>
              </p:cNvPr>
              <p:cNvSpPr/>
              <p:nvPr/>
            </p:nvSpPr>
            <p:spPr bwMode="auto">
              <a:xfrm rot="8804070">
                <a:off x="634537" y="4775163"/>
                <a:ext cx="1117816" cy="233719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77982FD8-C556-4256-9A86-81018F97D097}"/>
                </a:ext>
              </a:extLst>
            </p:cNvPr>
            <p:cNvGrpSpPr/>
            <p:nvPr/>
          </p:nvGrpSpPr>
          <p:grpSpPr>
            <a:xfrm rot="270716" flipH="1">
              <a:off x="6067369" y="3129469"/>
              <a:ext cx="1301025" cy="132357"/>
              <a:chOff x="992470" y="4469812"/>
              <a:chExt cx="1301025" cy="251220"/>
            </a:xfrm>
          </p:grpSpPr>
          <p:sp>
            <p:nvSpPr>
              <p:cNvPr id="128" name="右箭头 56">
                <a:extLst>
                  <a:ext uri="{FF2B5EF4-FFF2-40B4-BE49-F238E27FC236}">
                    <a16:creationId xmlns:a16="http://schemas.microsoft.com/office/drawing/2014/main" id="{6FB015D5-176E-4BC2-A41B-7B9DCBAE0EB2}"/>
                  </a:ext>
                </a:extLst>
              </p:cNvPr>
              <p:cNvSpPr/>
              <p:nvPr/>
            </p:nvSpPr>
            <p:spPr bwMode="auto">
              <a:xfrm rot="19631549">
                <a:off x="992470" y="4469812"/>
                <a:ext cx="1117816" cy="233720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9" name="右箭头 57">
                <a:extLst>
                  <a:ext uri="{FF2B5EF4-FFF2-40B4-BE49-F238E27FC236}">
                    <a16:creationId xmlns:a16="http://schemas.microsoft.com/office/drawing/2014/main" id="{E2C0152A-90C4-4876-BCDC-2F4832487E2E}"/>
                  </a:ext>
                </a:extLst>
              </p:cNvPr>
              <p:cNvSpPr/>
              <p:nvPr/>
            </p:nvSpPr>
            <p:spPr bwMode="auto">
              <a:xfrm rot="8804070">
                <a:off x="1175679" y="4487313"/>
                <a:ext cx="1117816" cy="233719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3085998F-6A2F-4D5D-B111-8AB9B5096552}"/>
                </a:ext>
              </a:extLst>
            </p:cNvPr>
            <p:cNvGrpSpPr/>
            <p:nvPr/>
          </p:nvGrpSpPr>
          <p:grpSpPr>
            <a:xfrm>
              <a:off x="6568885" y="3561792"/>
              <a:ext cx="1108422" cy="1086586"/>
              <a:chOff x="-534052" y="2787654"/>
              <a:chExt cx="1108422" cy="1086586"/>
            </a:xfrm>
          </p:grpSpPr>
          <p:pic>
            <p:nvPicPr>
              <p:cNvPr id="123" name="图形 122" descr="数据库">
                <a:extLst>
                  <a:ext uri="{FF2B5EF4-FFF2-40B4-BE49-F238E27FC236}">
                    <a16:creationId xmlns:a16="http://schemas.microsoft.com/office/drawing/2014/main" id="{1C32025C-F5BB-4414-B0D0-9DCBE6BA6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79256" y="2787654"/>
                <a:ext cx="651298" cy="651298"/>
              </a:xfrm>
              <a:prstGeom prst="rect">
                <a:avLst/>
              </a:prstGeom>
            </p:spPr>
          </p:pic>
          <p:pic>
            <p:nvPicPr>
              <p:cNvPr id="124" name="图形 123" descr="用户">
                <a:extLst>
                  <a:ext uri="{FF2B5EF4-FFF2-40B4-BE49-F238E27FC236}">
                    <a16:creationId xmlns:a16="http://schemas.microsoft.com/office/drawing/2014/main" id="{67EA4EBC-D6C5-450E-A811-1FB47113A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328441" y="2882527"/>
                <a:ext cx="720080" cy="72008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文本框 124">
                    <a:extLst>
                      <a:ext uri="{FF2B5EF4-FFF2-40B4-BE49-F238E27FC236}">
                        <a16:creationId xmlns:a16="http://schemas.microsoft.com/office/drawing/2014/main" id="{16F52695-7A21-4EE5-9644-E0D41C4EDAD1}"/>
                      </a:ext>
                    </a:extLst>
                  </p:cNvPr>
                  <p:cNvSpPr txBox="1"/>
                  <p:nvPr/>
                </p:nvSpPr>
                <p:spPr>
                  <a:xfrm>
                    <a:off x="-376531" y="3474130"/>
                    <a:ext cx="9509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zh-CN" sz="2000" dirty="0">
                        <a:latin typeface="+mj-lt"/>
                        <a:ea typeface="SimHei" panose="02010609060101010101" pitchFamily="49" charset="-122"/>
                      </a:rPr>
                      <a:t>Silo</a:t>
                    </a:r>
                    <a:r>
                      <a:rPr kumimoji="1" lang="en-US" altLang="zh-CN" sz="2000" dirty="0">
                        <a:latin typeface="SimHei" panose="02010609060101010101" pitchFamily="49" charset="-122"/>
                        <a:ea typeface="SimHei" panose="02010609060101010101" pitchFamily="49" charset="-122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zh-CN" sz="2000" b="1" i="1" dirty="0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𝒏</m:t>
                        </m:r>
                      </m:oMath>
                    </a14:m>
                    <a:endParaRPr kumimoji="1" lang="zh-CN" altLang="en-US" sz="2000" dirty="0">
                      <a:latin typeface="SimHei" panose="02010609060101010101" pitchFamily="49" charset="-122"/>
                      <a:ea typeface="SimHei" panose="02010609060101010101" pitchFamily="49" charset="-122"/>
                    </a:endParaRPr>
                  </a:p>
                </p:txBody>
              </p:sp>
            </mc:Choice>
            <mc:Fallback xmlns="">
              <p:sp>
                <p:nvSpPr>
                  <p:cNvPr id="125" name="文本框 124">
                    <a:extLst>
                      <a:ext uri="{FF2B5EF4-FFF2-40B4-BE49-F238E27FC236}">
                        <a16:creationId xmlns:a16="http://schemas.microsoft.com/office/drawing/2014/main" id="{16F52695-7A21-4EE5-9644-E0D41C4EDA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76531" y="3474130"/>
                    <a:ext cx="950901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410" t="-7692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03B5E152-30ED-4D8F-B46A-FEDE03CBF338}"/>
                  </a:ext>
                </a:extLst>
              </p:cNvPr>
              <p:cNvSpPr/>
              <p:nvPr/>
            </p:nvSpPr>
            <p:spPr>
              <a:xfrm>
                <a:off x="-534052" y="2923800"/>
                <a:ext cx="416281" cy="3478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F626771A-D1F2-4E39-812D-3BB39FA760F9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22" y="2914602"/>
                    <a:ext cx="46140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61BE7AEB-9539-FA4C-A35C-D265386FD9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22" y="2914602"/>
                    <a:ext cx="46140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1E5CF51B-3B04-4875-8995-5D86E83EB188}"/>
                </a:ext>
              </a:extLst>
            </p:cNvPr>
            <p:cNvGrpSpPr/>
            <p:nvPr/>
          </p:nvGrpSpPr>
          <p:grpSpPr>
            <a:xfrm>
              <a:off x="1311650" y="3561792"/>
              <a:ext cx="1160163" cy="1097543"/>
              <a:chOff x="-534052" y="2787654"/>
              <a:chExt cx="1160163" cy="1097543"/>
            </a:xfrm>
          </p:grpSpPr>
          <p:pic>
            <p:nvPicPr>
              <p:cNvPr id="118" name="图形 117" descr="数据库">
                <a:extLst>
                  <a:ext uri="{FF2B5EF4-FFF2-40B4-BE49-F238E27FC236}">
                    <a16:creationId xmlns:a16="http://schemas.microsoft.com/office/drawing/2014/main" id="{F602AED1-E488-4F79-9F17-42777295A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79256" y="2787654"/>
                <a:ext cx="651298" cy="651298"/>
              </a:xfrm>
              <a:prstGeom prst="rect">
                <a:avLst/>
              </a:prstGeom>
            </p:spPr>
          </p:pic>
          <p:pic>
            <p:nvPicPr>
              <p:cNvPr id="119" name="图形 118" descr="用户">
                <a:extLst>
                  <a:ext uri="{FF2B5EF4-FFF2-40B4-BE49-F238E27FC236}">
                    <a16:creationId xmlns:a16="http://schemas.microsoft.com/office/drawing/2014/main" id="{9A3BA0EC-BD1F-4235-997E-9D9F1CADE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328441" y="2882527"/>
                <a:ext cx="720080" cy="720080"/>
              </a:xfrm>
              <a:prstGeom prst="rect">
                <a:avLst/>
              </a:prstGeom>
            </p:spPr>
          </p:pic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4A30A6C1-DE23-4D69-AF18-9F4DD1F7B121}"/>
                  </a:ext>
                </a:extLst>
              </p:cNvPr>
              <p:cNvSpPr txBox="1"/>
              <p:nvPr/>
            </p:nvSpPr>
            <p:spPr>
              <a:xfrm>
                <a:off x="-241434" y="3485087"/>
                <a:ext cx="867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+mj-lt"/>
                    <a:ea typeface="SimHei" panose="02010609060101010101" pitchFamily="49" charset="-122"/>
                  </a:rPr>
                  <a:t>Silo 1</a:t>
                </a:r>
                <a:endParaRPr kumimoji="1" lang="zh-CN" altLang="en-US" sz="2000" dirty="0">
                  <a:latin typeface="+mj-lt"/>
                  <a:ea typeface="SimHei" panose="02010609060101010101" pitchFamily="49" charset="-122"/>
                </a:endParaRPr>
              </a:p>
            </p:txBody>
          </p:sp>
          <p:sp>
            <p:nvSpPr>
              <p:cNvPr id="121" name="object 12">
                <a:extLst>
                  <a:ext uri="{FF2B5EF4-FFF2-40B4-BE49-F238E27FC236}">
                    <a16:creationId xmlns:a16="http://schemas.microsoft.com/office/drawing/2014/main" id="{64C043C2-4746-4526-8BA4-657C5955A04E}"/>
                  </a:ext>
                </a:extLst>
              </p:cNvPr>
              <p:cNvSpPr/>
              <p:nvPr/>
            </p:nvSpPr>
            <p:spPr>
              <a:xfrm>
                <a:off x="-534052" y="2923800"/>
                <a:ext cx="416281" cy="3478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文本框 121">
                    <a:extLst>
                      <a:ext uri="{FF2B5EF4-FFF2-40B4-BE49-F238E27FC236}">
                        <a16:creationId xmlns:a16="http://schemas.microsoft.com/office/drawing/2014/main" id="{DCFA1E23-D063-4513-A38B-89089C2A7CB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22" y="2914602"/>
                    <a:ext cx="45499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09" name="文本框 108">
                    <a:extLst>
                      <a:ext uri="{FF2B5EF4-FFF2-40B4-BE49-F238E27FC236}">
                        <a16:creationId xmlns:a16="http://schemas.microsoft.com/office/drawing/2014/main" id="{FE10F038-DE98-CA43-98B3-778AC818E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22" y="2914602"/>
                    <a:ext cx="454996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236D4431-EE32-4A17-A639-30EBD95EA6FF}"/>
                </a:ext>
              </a:extLst>
            </p:cNvPr>
            <p:cNvGrpSpPr/>
            <p:nvPr/>
          </p:nvGrpSpPr>
          <p:grpSpPr>
            <a:xfrm>
              <a:off x="2592061" y="3561792"/>
              <a:ext cx="1106094" cy="1086467"/>
              <a:chOff x="-534052" y="2787654"/>
              <a:chExt cx="1106094" cy="1086467"/>
            </a:xfrm>
          </p:grpSpPr>
          <p:pic>
            <p:nvPicPr>
              <p:cNvPr id="113" name="图形 112" descr="数据库">
                <a:extLst>
                  <a:ext uri="{FF2B5EF4-FFF2-40B4-BE49-F238E27FC236}">
                    <a16:creationId xmlns:a16="http://schemas.microsoft.com/office/drawing/2014/main" id="{DFD1721F-A2DD-4C58-B467-1C8570CC5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79256" y="2787654"/>
                <a:ext cx="651298" cy="651298"/>
              </a:xfrm>
              <a:prstGeom prst="rect">
                <a:avLst/>
              </a:prstGeom>
            </p:spPr>
          </p:pic>
          <p:pic>
            <p:nvPicPr>
              <p:cNvPr id="114" name="图形 113" descr="用户">
                <a:extLst>
                  <a:ext uri="{FF2B5EF4-FFF2-40B4-BE49-F238E27FC236}">
                    <a16:creationId xmlns:a16="http://schemas.microsoft.com/office/drawing/2014/main" id="{4587A515-A178-468E-B32E-67E54F7C6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328441" y="2882527"/>
                <a:ext cx="720080" cy="720080"/>
              </a:xfrm>
              <a:prstGeom prst="rect">
                <a:avLst/>
              </a:prstGeom>
            </p:spPr>
          </p:pic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72AC71F-4D29-4FC8-891C-D2DBA4FB6792}"/>
                  </a:ext>
                </a:extLst>
              </p:cNvPr>
              <p:cNvSpPr txBox="1"/>
              <p:nvPr/>
            </p:nvSpPr>
            <p:spPr>
              <a:xfrm>
                <a:off x="-323701" y="3474011"/>
                <a:ext cx="867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+mj-lt"/>
                    <a:ea typeface="SimHei" panose="02010609060101010101" pitchFamily="49" charset="-122"/>
                  </a:rPr>
                  <a:t>Silo 2</a:t>
                </a:r>
                <a:endParaRPr kumimoji="1" lang="zh-CN" altLang="en-US" sz="2000" dirty="0">
                  <a:latin typeface="+mj-lt"/>
                  <a:ea typeface="SimHei" panose="02010609060101010101" pitchFamily="49" charset="-122"/>
                </a:endParaRPr>
              </a:p>
            </p:txBody>
          </p:sp>
          <p:sp>
            <p:nvSpPr>
              <p:cNvPr id="116" name="object 12">
                <a:extLst>
                  <a:ext uri="{FF2B5EF4-FFF2-40B4-BE49-F238E27FC236}">
                    <a16:creationId xmlns:a16="http://schemas.microsoft.com/office/drawing/2014/main" id="{FEF9A81C-B6F3-44A2-ACE7-41CC6EBED46F}"/>
                  </a:ext>
                </a:extLst>
              </p:cNvPr>
              <p:cNvSpPr/>
              <p:nvPr/>
            </p:nvSpPr>
            <p:spPr>
              <a:xfrm>
                <a:off x="-534052" y="2923800"/>
                <a:ext cx="416281" cy="3478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文本框 116">
                    <a:extLst>
                      <a:ext uri="{FF2B5EF4-FFF2-40B4-BE49-F238E27FC236}">
                        <a16:creationId xmlns:a16="http://schemas.microsoft.com/office/drawing/2014/main" id="{4D138F91-59C5-4E52-86FB-92BD10773335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22" y="2914602"/>
                    <a:ext cx="45499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511124E8-FE96-1742-8856-9708F59685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22" y="2914602"/>
                    <a:ext cx="454996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594487DA-9AF5-4478-87A8-AB828FCACBF5}"/>
                </a:ext>
              </a:extLst>
            </p:cNvPr>
            <p:cNvGrpSpPr/>
            <p:nvPr/>
          </p:nvGrpSpPr>
          <p:grpSpPr>
            <a:xfrm>
              <a:off x="4298841" y="3561792"/>
              <a:ext cx="1172117" cy="1086467"/>
              <a:chOff x="-534052" y="2787654"/>
              <a:chExt cx="1172117" cy="1086467"/>
            </a:xfrm>
          </p:grpSpPr>
          <p:pic>
            <p:nvPicPr>
              <p:cNvPr id="108" name="图形 107" descr="数据库">
                <a:extLst>
                  <a:ext uri="{FF2B5EF4-FFF2-40B4-BE49-F238E27FC236}">
                    <a16:creationId xmlns:a16="http://schemas.microsoft.com/office/drawing/2014/main" id="{3D31131A-AA3A-468A-A22E-D9566B76B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79256" y="2787654"/>
                <a:ext cx="651298" cy="651298"/>
              </a:xfrm>
              <a:prstGeom prst="rect">
                <a:avLst/>
              </a:prstGeom>
            </p:spPr>
          </p:pic>
          <p:pic>
            <p:nvPicPr>
              <p:cNvPr id="109" name="图形 108" descr="用户">
                <a:extLst>
                  <a:ext uri="{FF2B5EF4-FFF2-40B4-BE49-F238E27FC236}">
                    <a16:creationId xmlns:a16="http://schemas.microsoft.com/office/drawing/2014/main" id="{C3333619-E022-4531-A874-EE34ABF27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328441" y="2882527"/>
                <a:ext cx="720080" cy="72008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1A38264E-D85F-4CF9-9F0A-A2C9219F4A84}"/>
                      </a:ext>
                    </a:extLst>
                  </p:cNvPr>
                  <p:cNvSpPr txBox="1"/>
                  <p:nvPr/>
                </p:nvSpPr>
                <p:spPr>
                  <a:xfrm>
                    <a:off x="-240702" y="3474011"/>
                    <a:ext cx="87876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zh-CN" sz="2000" dirty="0">
                        <a:latin typeface="+mj-lt"/>
                        <a:ea typeface="SimHei" panose="02010609060101010101" pitchFamily="49" charset="-122"/>
                      </a:rPr>
                      <a:t>Silo</a:t>
                    </a:r>
                    <a:r>
                      <a:rPr kumimoji="1" lang="en-US" altLang="zh-CN" sz="2000" dirty="0">
                        <a:latin typeface="SimHei" panose="02010609060101010101" pitchFamily="49" charset="-122"/>
                        <a:ea typeface="SimHei" panose="02010609060101010101" pitchFamily="49" charset="-122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kumimoji="1" lang="en-US" altLang="zh-CN" sz="2000" b="1" i="1" dirty="0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𝒊</m:t>
                        </m:r>
                      </m:oMath>
                    </a14:m>
                    <a:endParaRPr kumimoji="1" lang="zh-CN" altLang="en-US" sz="2000" dirty="0">
                      <a:latin typeface="SimHei" panose="02010609060101010101" pitchFamily="49" charset="-122"/>
                      <a:ea typeface="SimHei" panose="02010609060101010101" pitchFamily="49" charset="-122"/>
                    </a:endParaRPr>
                  </a:p>
                </p:txBody>
              </p:sp>
            </mc:Choice>
            <mc:Fallback xmlns="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1A38264E-D85F-4CF9-9F0A-A2C9219F4A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40702" y="3474011"/>
                    <a:ext cx="878767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944" t="-7692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object 12">
                <a:extLst>
                  <a:ext uri="{FF2B5EF4-FFF2-40B4-BE49-F238E27FC236}">
                    <a16:creationId xmlns:a16="http://schemas.microsoft.com/office/drawing/2014/main" id="{787A198D-11CF-4FDA-B336-6CF5C649FE57}"/>
                  </a:ext>
                </a:extLst>
              </p:cNvPr>
              <p:cNvSpPr/>
              <p:nvPr/>
            </p:nvSpPr>
            <p:spPr>
              <a:xfrm>
                <a:off x="-534052" y="2923800"/>
                <a:ext cx="416281" cy="3478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文本框 111">
                    <a:extLst>
                      <a:ext uri="{FF2B5EF4-FFF2-40B4-BE49-F238E27FC236}">
                        <a16:creationId xmlns:a16="http://schemas.microsoft.com/office/drawing/2014/main" id="{7708CFD3-8FF3-469C-A864-857414D81D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22" y="2914602"/>
                    <a:ext cx="42453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21" name="文本框 120">
                    <a:extLst>
                      <a:ext uri="{FF2B5EF4-FFF2-40B4-BE49-F238E27FC236}">
                        <a16:creationId xmlns:a16="http://schemas.microsoft.com/office/drawing/2014/main" id="{237B9E96-54F5-964C-8B87-EF2C9EA906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22" y="2914602"/>
                    <a:ext cx="424539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FBEFF141-5F09-474C-9982-EEDF08F8EC6F}"/>
                </a:ext>
              </a:extLst>
            </p:cNvPr>
            <p:cNvGrpSpPr/>
            <p:nvPr/>
          </p:nvGrpSpPr>
          <p:grpSpPr>
            <a:xfrm>
              <a:off x="4043588" y="899051"/>
              <a:ext cx="1907895" cy="1027555"/>
              <a:chOff x="4094487" y="760719"/>
              <a:chExt cx="1907895" cy="1027555"/>
            </a:xfrm>
          </p:grpSpPr>
          <p:pic>
            <p:nvPicPr>
              <p:cNvPr id="106" name="图形 105" descr="云">
                <a:extLst>
                  <a:ext uri="{FF2B5EF4-FFF2-40B4-BE49-F238E27FC236}">
                    <a16:creationId xmlns:a16="http://schemas.microsoft.com/office/drawing/2014/main" id="{BC3BBA9A-00BF-4FF3-ACA5-11977760F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553094" y="760719"/>
                <a:ext cx="913872" cy="913871"/>
              </a:xfrm>
              <a:prstGeom prst="rect">
                <a:avLst/>
              </a:prstGeom>
            </p:spPr>
          </p:pic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96BE5A7B-980D-472F-A7B7-958FFCCC6106}"/>
                  </a:ext>
                </a:extLst>
              </p:cNvPr>
              <p:cNvSpPr txBox="1"/>
              <p:nvPr/>
            </p:nvSpPr>
            <p:spPr>
              <a:xfrm>
                <a:off x="4094487" y="1388164"/>
                <a:ext cx="1907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+mj-lt"/>
                    <a:ea typeface="SimHei" panose="02010609060101010101" pitchFamily="49" charset="-122"/>
                  </a:rPr>
                  <a:t>Model serving</a:t>
                </a:r>
                <a:endParaRPr kumimoji="1" lang="zh-CN" altLang="en-US" sz="2000" dirty="0">
                  <a:latin typeface="+mj-lt"/>
                  <a:ea typeface="SimHei" panose="02010609060101010101" pitchFamily="49" charset="-122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A3B5011E-A453-43E0-A6F7-C5EF3138187D}"/>
                </a:ext>
              </a:extLst>
            </p:cNvPr>
            <p:cNvGrpSpPr/>
            <p:nvPr/>
          </p:nvGrpSpPr>
          <p:grpSpPr>
            <a:xfrm>
              <a:off x="3594147" y="2118504"/>
              <a:ext cx="2830316" cy="684298"/>
              <a:chOff x="3470121" y="2057720"/>
              <a:chExt cx="2830316" cy="684298"/>
            </a:xfrm>
          </p:grpSpPr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BB6EE60E-25AD-45C5-9A1A-1AEDE47D8AA8}"/>
                  </a:ext>
                </a:extLst>
              </p:cNvPr>
              <p:cNvGrpSpPr/>
              <p:nvPr/>
            </p:nvGrpSpPr>
            <p:grpSpPr>
              <a:xfrm>
                <a:off x="3492166" y="2151447"/>
                <a:ext cx="2808271" cy="512324"/>
                <a:chOff x="3297534" y="2151447"/>
                <a:chExt cx="2808271" cy="512324"/>
              </a:xfrm>
            </p:grpSpPr>
            <p:sp>
              <p:nvSpPr>
                <p:cNvPr id="104" name="object 12">
                  <a:extLst>
                    <a:ext uri="{FF2B5EF4-FFF2-40B4-BE49-F238E27FC236}">
                      <a16:creationId xmlns:a16="http://schemas.microsoft.com/office/drawing/2014/main" id="{74B913FC-AE46-4BF1-B96D-10CF090BD7B8}"/>
                    </a:ext>
                  </a:extLst>
                </p:cNvPr>
                <p:cNvSpPr/>
                <p:nvPr/>
              </p:nvSpPr>
              <p:spPr>
                <a:xfrm>
                  <a:off x="3297534" y="2151447"/>
                  <a:ext cx="682649" cy="512324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80BDB5C8-AD20-45FE-8CA0-831ED1ED79D9}"/>
                    </a:ext>
                  </a:extLst>
                </p:cNvPr>
                <p:cNvSpPr txBox="1"/>
                <p:nvPr/>
              </p:nvSpPr>
              <p:spPr>
                <a:xfrm>
                  <a:off x="3883722" y="2214423"/>
                  <a:ext cx="22220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000" dirty="0">
                      <a:latin typeface="+mj-lt"/>
                      <a:ea typeface="SimHei" panose="02010609060101010101" pitchFamily="49" charset="-122"/>
                    </a:rPr>
                    <a:t>Federated Model</a:t>
                  </a:r>
                  <a:endParaRPr kumimoji="1" lang="zh-CN" altLang="en-US" sz="2000" dirty="0">
                    <a:latin typeface="+mj-lt"/>
                    <a:ea typeface="SimHei" panose="02010609060101010101" pitchFamily="49" charset="-122"/>
                  </a:endParaRPr>
                </a:p>
              </p:txBody>
            </p:sp>
          </p:grp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153E1A9-438D-4C43-BECA-40F6718B9698}"/>
                  </a:ext>
                </a:extLst>
              </p:cNvPr>
              <p:cNvSpPr/>
              <p:nvPr/>
            </p:nvSpPr>
            <p:spPr bwMode="auto">
              <a:xfrm>
                <a:off x="3470121" y="2057720"/>
                <a:ext cx="2731470" cy="684298"/>
              </a:xfrm>
              <a:prstGeom prst="rect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138" name="矩形 137">
            <a:extLst>
              <a:ext uri="{FF2B5EF4-FFF2-40B4-BE49-F238E27FC236}">
                <a16:creationId xmlns:a16="http://schemas.microsoft.com/office/drawing/2014/main" id="{DF17A096-4084-4499-9743-9ACE52D4A700}"/>
              </a:ext>
            </a:extLst>
          </p:cNvPr>
          <p:cNvSpPr/>
          <p:nvPr/>
        </p:nvSpPr>
        <p:spPr bwMode="auto">
          <a:xfrm>
            <a:off x="2144980" y="3874848"/>
            <a:ext cx="546961" cy="743305"/>
          </a:xfrm>
          <a:prstGeom prst="rect">
            <a:avLst/>
          </a:prstGeom>
          <a:noFill/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A3DDD25A-8469-4AA0-9D93-1433FB535B0A}"/>
              </a:ext>
            </a:extLst>
          </p:cNvPr>
          <p:cNvSpPr/>
          <p:nvPr/>
        </p:nvSpPr>
        <p:spPr bwMode="auto">
          <a:xfrm>
            <a:off x="3368441" y="3874848"/>
            <a:ext cx="546961" cy="743305"/>
          </a:xfrm>
          <a:prstGeom prst="rect">
            <a:avLst/>
          </a:prstGeom>
          <a:noFill/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67806467-DB25-42D8-A794-84C292F03036}"/>
              </a:ext>
            </a:extLst>
          </p:cNvPr>
          <p:cNvSpPr/>
          <p:nvPr/>
        </p:nvSpPr>
        <p:spPr bwMode="auto">
          <a:xfrm>
            <a:off x="5033151" y="3874848"/>
            <a:ext cx="546961" cy="743305"/>
          </a:xfrm>
          <a:prstGeom prst="rect">
            <a:avLst/>
          </a:prstGeom>
          <a:noFill/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C55BB64-3D8F-47F2-B9DC-166C2C5AFF46}"/>
              </a:ext>
            </a:extLst>
          </p:cNvPr>
          <p:cNvSpPr/>
          <p:nvPr/>
        </p:nvSpPr>
        <p:spPr bwMode="auto">
          <a:xfrm>
            <a:off x="7353920" y="3874848"/>
            <a:ext cx="546961" cy="743305"/>
          </a:xfrm>
          <a:prstGeom prst="rect">
            <a:avLst/>
          </a:prstGeom>
          <a:noFill/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2" name="矩形标注 131">
            <a:extLst>
              <a:ext uri="{FF2B5EF4-FFF2-40B4-BE49-F238E27FC236}">
                <a16:creationId xmlns:a16="http://schemas.microsoft.com/office/drawing/2014/main" id="{2C660575-32F0-4F31-9B33-B0F17C430D1A}"/>
              </a:ext>
            </a:extLst>
          </p:cNvPr>
          <p:cNvSpPr/>
          <p:nvPr/>
        </p:nvSpPr>
        <p:spPr bwMode="auto">
          <a:xfrm>
            <a:off x="276452" y="5129985"/>
            <a:ext cx="4711198" cy="400110"/>
          </a:xfrm>
          <a:prstGeom prst="wedgeRectCallout">
            <a:avLst>
              <a:gd name="adj1" fmla="val -2395"/>
              <a:gd name="adj2" fmla="val -7989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en-US" altLang="zh-CN" sz="2000" i="0" u="none" strike="noStrike" cap="none" normalizeH="0" baseline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Local data</a:t>
            </a:r>
            <a:r>
              <a:rPr kumimoji="0" lang="en-US" altLang="zh-CN" sz="2000" i="0" u="none" strike="noStrike" cap="none" normalizeH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 should not be aggregated</a:t>
            </a:r>
            <a:endParaRPr kumimoji="0" lang="zh-CN" altLang="en-US" sz="2000" i="0" u="none" strike="noStrike" cap="none" normalizeH="0" baseline="0" dirty="0">
              <a:ln>
                <a:noFill/>
              </a:ln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BBEAAD59-C98C-4460-8583-7F81761E5DB8}"/>
              </a:ext>
            </a:extLst>
          </p:cNvPr>
          <p:cNvGrpSpPr/>
          <p:nvPr/>
        </p:nvGrpSpPr>
        <p:grpSpPr>
          <a:xfrm>
            <a:off x="1883409" y="2325608"/>
            <a:ext cx="1635678" cy="456038"/>
            <a:chOff x="212967" y="5258962"/>
            <a:chExt cx="1635678" cy="456038"/>
          </a:xfrm>
        </p:grpSpPr>
        <p:pic>
          <p:nvPicPr>
            <p:cNvPr id="145" name="图形 144" descr="锁定">
              <a:extLst>
                <a:ext uri="{FF2B5EF4-FFF2-40B4-BE49-F238E27FC236}">
                  <a16:creationId xmlns:a16="http://schemas.microsoft.com/office/drawing/2014/main" id="{6398D031-910D-44C9-827C-DBC803004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12967" y="5258962"/>
              <a:ext cx="456038" cy="456038"/>
            </a:xfrm>
            <a:prstGeom prst="rect">
              <a:avLst/>
            </a:prstGeom>
          </p:spPr>
        </p:pic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515A4E62-4926-46C8-9B87-3902B28E5BCF}"/>
                </a:ext>
              </a:extLst>
            </p:cNvPr>
            <p:cNvSpPr txBox="1"/>
            <p:nvPr/>
          </p:nvSpPr>
          <p:spPr>
            <a:xfrm>
              <a:off x="593173" y="5280787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latin typeface="+mj-lt"/>
                  <a:ea typeface="SimHei" panose="02010609060101010101" pitchFamily="49" charset="-122"/>
                </a:rPr>
                <a:t>Encryption</a:t>
              </a:r>
              <a:endParaRPr kumimoji="1" lang="zh-CN" altLang="en-US" sz="1600" dirty="0">
                <a:latin typeface="+mj-lt"/>
                <a:ea typeface="SimHei" panose="02010609060101010101" pitchFamily="49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3ABDD4A-5C3C-4530-8331-2D8E51DF1957}"/>
              </a:ext>
            </a:extLst>
          </p:cNvPr>
          <p:cNvSpPr txBox="1"/>
          <p:nvPr/>
        </p:nvSpPr>
        <p:spPr>
          <a:xfrm>
            <a:off x="2658763" y="2654346"/>
            <a:ext cx="77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</a:t>
            </a:r>
            <a:endParaRPr lang="zh-CN" altLang="en-US" dirty="0"/>
          </a:p>
        </p:txBody>
      </p:sp>
      <p:sp>
        <p:nvSpPr>
          <p:cNvPr id="148" name="矩形标注 131">
            <a:extLst>
              <a:ext uri="{FF2B5EF4-FFF2-40B4-BE49-F238E27FC236}">
                <a16:creationId xmlns:a16="http://schemas.microsoft.com/office/drawing/2014/main" id="{84DA0829-156E-4A55-8A5E-42DA4CAF4005}"/>
              </a:ext>
            </a:extLst>
          </p:cNvPr>
          <p:cNvSpPr/>
          <p:nvPr/>
        </p:nvSpPr>
        <p:spPr bwMode="auto">
          <a:xfrm>
            <a:off x="127806" y="1502611"/>
            <a:ext cx="3116550" cy="707886"/>
          </a:xfrm>
          <a:prstGeom prst="wedgeRectCallout">
            <a:avLst>
              <a:gd name="adj1" fmla="val 24922"/>
              <a:gd name="adj2" fmla="val 7303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en-US" altLang="zh-CN" sz="2000" i="0" u="none" strike="noStrike" cap="none" normalizeH="0" baseline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Processed intermediate results can be shared</a:t>
            </a:r>
            <a:endParaRPr kumimoji="0" lang="zh-CN" altLang="en-US" sz="2000" i="0" u="none" strike="noStrike" cap="none" normalizeH="0" baseline="0" dirty="0">
              <a:ln>
                <a:noFill/>
              </a:ln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49" name="TextBox 9">
            <a:extLst>
              <a:ext uri="{FF2B5EF4-FFF2-40B4-BE49-F238E27FC236}">
                <a16:creationId xmlns:a16="http://schemas.microsoft.com/office/drawing/2014/main" id="{12A7AAA2-3085-4529-83F6-63437C3A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869267"/>
            <a:ext cx="9144000" cy="656077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dirty="0"/>
              <a:t>B. McMahan et al, Communication-efficient learning of deep networks from decentralized data. In AISTATS 2016. </a:t>
            </a:r>
          </a:p>
        </p:txBody>
      </p:sp>
      <p:sp>
        <p:nvSpPr>
          <p:cNvPr id="150" name="TextBox 9">
            <a:extLst>
              <a:ext uri="{FF2B5EF4-FFF2-40B4-BE49-F238E27FC236}">
                <a16:creationId xmlns:a16="http://schemas.microsoft.com/office/drawing/2014/main" id="{53CAC8C2-AB21-4146-92F7-95CF0AB7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4772"/>
            <a:ext cx="9144000" cy="36061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dirty="0"/>
              <a:t>Q. Yang et al, Federated machine learning: Concept and applications. In TIST 2019. </a:t>
            </a:r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02C775CC-3AA2-447E-AB60-4447F082E1F4}"/>
              </a:ext>
            </a:extLst>
          </p:cNvPr>
          <p:cNvSpPr txBox="1">
            <a:spLocks/>
          </p:cNvSpPr>
          <p:nvPr/>
        </p:nvSpPr>
        <p:spPr>
          <a:xfrm>
            <a:off x="0" y="5859599"/>
            <a:ext cx="9144000" cy="1025786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700" dirty="0">
                <a:solidFill>
                  <a:srgbClr val="FFFF66"/>
                </a:solidFill>
                <a:cs typeface="ＭＳ Ｐゴシック" charset="-128"/>
              </a:rPr>
              <a:t>FL unites small data silos to collaboratively train models with high </a:t>
            </a:r>
            <a:r>
              <a:rPr lang="en-US" altLang="zh-CN" sz="2700" dirty="0">
                <a:solidFill>
                  <a:srgbClr val="FF0000"/>
                </a:solidFill>
                <a:cs typeface="ＭＳ Ｐゴシック" charset="-128"/>
              </a:rPr>
              <a:t>security and efficiency</a:t>
            </a:r>
          </a:p>
        </p:txBody>
      </p:sp>
    </p:spTree>
    <p:extLst>
      <p:ext uri="{BB962C8B-B14F-4D97-AF65-F5344CB8AC3E}">
        <p14:creationId xmlns:p14="http://schemas.microsoft.com/office/powerpoint/2010/main" val="42560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8" grpId="0"/>
      <p:bldP spid="14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57263"/>
            <a:ext cx="8624888" cy="46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latin typeface="+mn-lt"/>
                <a:cs typeface="ＭＳ Ｐゴシック" charset="-128"/>
              </a:rPr>
              <a:t>Can we apply existing FL to LTR directly?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/>
              <a:t>Motivation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02C775CC-3AA2-447E-AB60-4447F082E1F4}"/>
              </a:ext>
            </a:extLst>
          </p:cNvPr>
          <p:cNvSpPr txBox="1">
            <a:spLocks/>
          </p:cNvSpPr>
          <p:nvPr/>
        </p:nvSpPr>
        <p:spPr>
          <a:xfrm>
            <a:off x="0" y="6277900"/>
            <a:ext cx="9144000" cy="550806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700" dirty="0">
                <a:solidFill>
                  <a:srgbClr val="FFFF66"/>
                </a:solidFill>
                <a:cs typeface="ＭＳ Ｐゴシック" charset="-128"/>
              </a:rPr>
              <a:t>Federated LTR brings a new setting: cross partition</a:t>
            </a:r>
            <a:endParaRPr lang="en-US" altLang="zh-CN" sz="2700" dirty="0">
              <a:solidFill>
                <a:srgbClr val="FF0000"/>
              </a:solidFill>
              <a:cs typeface="ＭＳ Ｐゴシック" charset="-128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AEE4D70-56F3-4E89-AC28-01573B08178F}"/>
              </a:ext>
            </a:extLst>
          </p:cNvPr>
          <p:cNvGrpSpPr/>
          <p:nvPr/>
        </p:nvGrpSpPr>
        <p:grpSpPr>
          <a:xfrm>
            <a:off x="750174" y="1849258"/>
            <a:ext cx="2856039" cy="1756891"/>
            <a:chOff x="975351" y="1285149"/>
            <a:chExt cx="2856039" cy="175689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BDD1E9FF-4C6B-412B-94B6-E197E2800289}"/>
                </a:ext>
              </a:extLst>
            </p:cNvPr>
            <p:cNvSpPr/>
            <p:nvPr/>
          </p:nvSpPr>
          <p:spPr bwMode="auto">
            <a:xfrm>
              <a:off x="2280048" y="1285149"/>
              <a:ext cx="635993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1" name="上箭头 75">
              <a:extLst>
                <a:ext uri="{FF2B5EF4-FFF2-40B4-BE49-F238E27FC236}">
                  <a16:creationId xmlns:a16="http://schemas.microsoft.com/office/drawing/2014/main" id="{B3D4A6A6-0F00-4D95-8888-E1E0B149FF94}"/>
                </a:ext>
              </a:extLst>
            </p:cNvPr>
            <p:cNvSpPr/>
            <p:nvPr/>
          </p:nvSpPr>
          <p:spPr bwMode="auto">
            <a:xfrm rot="16200000">
              <a:off x="3198707" y="1424302"/>
              <a:ext cx="363114" cy="252411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904758D0-1B34-4F58-85A1-B2C64C41D9E3}"/>
                </a:ext>
              </a:extLst>
            </p:cNvPr>
            <p:cNvSpPr txBox="1"/>
            <p:nvPr/>
          </p:nvSpPr>
          <p:spPr>
            <a:xfrm>
              <a:off x="3646659" y="264193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2000" b="0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FC9040B1-34AC-4BA0-BD58-F0503F062D3B}"/>
                </a:ext>
              </a:extLst>
            </p:cNvPr>
            <p:cNvSpPr/>
            <p:nvPr/>
          </p:nvSpPr>
          <p:spPr bwMode="auto">
            <a:xfrm>
              <a:off x="2293015" y="2528776"/>
              <a:ext cx="635993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4" name="上箭头 90">
              <a:extLst>
                <a:ext uri="{FF2B5EF4-FFF2-40B4-BE49-F238E27FC236}">
                  <a16:creationId xmlns:a16="http://schemas.microsoft.com/office/drawing/2014/main" id="{3335D3CF-3107-4D0A-8033-38ADCBE67B5F}"/>
                </a:ext>
              </a:extLst>
            </p:cNvPr>
            <p:cNvSpPr/>
            <p:nvPr/>
          </p:nvSpPr>
          <p:spPr bwMode="auto">
            <a:xfrm rot="16200000">
              <a:off x="3194829" y="2685215"/>
              <a:ext cx="363114" cy="252411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3A52D651-CB2F-4DC6-A9DF-3FF7882D28D9}"/>
                </a:ext>
              </a:extLst>
            </p:cNvPr>
            <p:cNvSpPr txBox="1"/>
            <p:nvPr/>
          </p:nvSpPr>
          <p:spPr>
            <a:xfrm rot="5400000">
              <a:off x="3263993" y="190378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0" dirty="0"/>
                <a:t>…</a:t>
              </a:r>
              <a:endParaRPr kumimoji="1" lang="zh-CN" altLang="en-US" sz="2400" b="0" dirty="0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4B69C865-B932-42D3-A3A1-C5B52FE0756D}"/>
                </a:ext>
              </a:extLst>
            </p:cNvPr>
            <p:cNvSpPr/>
            <p:nvPr/>
          </p:nvSpPr>
          <p:spPr bwMode="auto">
            <a:xfrm>
              <a:off x="2310766" y="1932084"/>
              <a:ext cx="635993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B42B866-6A9D-4622-B13C-EC3AE9CEFC89}"/>
                </a:ext>
              </a:extLst>
            </p:cNvPr>
            <p:cNvSpPr/>
            <p:nvPr/>
          </p:nvSpPr>
          <p:spPr bwMode="auto">
            <a:xfrm>
              <a:off x="2986450" y="128751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CD8EBF9-9084-45E0-B88A-549CB6A5394C}"/>
                </a:ext>
              </a:extLst>
            </p:cNvPr>
            <p:cNvSpPr/>
            <p:nvPr/>
          </p:nvSpPr>
          <p:spPr bwMode="auto">
            <a:xfrm>
              <a:off x="2994485" y="2539157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2650548-B478-4B54-85DF-9E19E8C6966F}"/>
                </a:ext>
              </a:extLst>
            </p:cNvPr>
            <p:cNvSpPr/>
            <p:nvPr/>
          </p:nvSpPr>
          <p:spPr bwMode="auto">
            <a:xfrm>
              <a:off x="3004498" y="1919884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53AFED95-930D-497F-9B77-F8A19C8DC752}"/>
                </a:ext>
              </a:extLst>
            </p:cNvPr>
            <p:cNvSpPr/>
            <p:nvPr/>
          </p:nvSpPr>
          <p:spPr bwMode="auto">
            <a:xfrm>
              <a:off x="975351" y="1326582"/>
              <a:ext cx="635993" cy="1670370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690749D5-FBE1-4E8F-B7D6-93B47BCCD114}"/>
                    </a:ext>
                  </a:extLst>
                </p:cNvPr>
                <p:cNvSpPr txBox="1"/>
                <p:nvPr/>
              </p:nvSpPr>
              <p:spPr>
                <a:xfrm>
                  <a:off x="1025426" y="1885072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370E8C57-EE28-2B4B-8D45-4925F10D1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426" y="1885072"/>
                  <a:ext cx="531812" cy="400944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898C5C62-9C2F-4951-9C24-342542CF9C39}"/>
                </a:ext>
              </a:extLst>
            </p:cNvPr>
            <p:cNvSpPr/>
            <p:nvPr/>
          </p:nvSpPr>
          <p:spPr bwMode="auto">
            <a:xfrm>
              <a:off x="1681753" y="1328951"/>
              <a:ext cx="154537" cy="1668001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6ECE8694-DC64-438D-A33A-5DD3A6F68009}"/>
                    </a:ext>
                  </a:extLst>
                </p:cNvPr>
                <p:cNvSpPr txBox="1"/>
                <p:nvPr/>
              </p:nvSpPr>
              <p:spPr>
                <a:xfrm>
                  <a:off x="1492059" y="185970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78EE199D-EE26-294C-8F60-31980E060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059" y="1859701"/>
                  <a:ext cx="531812" cy="400944"/>
                </a:xfrm>
                <a:prstGeom prst="rect">
                  <a:avLst/>
                </a:prstGeom>
                <a:blipFill>
                  <a:blip r:embed="rId3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直线箭头连接符 7">
              <a:extLst>
                <a:ext uri="{FF2B5EF4-FFF2-40B4-BE49-F238E27FC236}">
                  <a16:creationId xmlns:a16="http://schemas.microsoft.com/office/drawing/2014/main" id="{E9AB8C3D-961D-4F29-AA35-86045DDD50AC}"/>
                </a:ext>
              </a:extLst>
            </p:cNvPr>
            <p:cNvCxnSpPr>
              <a:cxnSpLocks/>
              <a:endCxn id="73" idx="1"/>
            </p:cNvCxnSpPr>
            <p:nvPr/>
          </p:nvCxnSpPr>
          <p:spPr bwMode="auto">
            <a:xfrm>
              <a:off x="1849614" y="2170752"/>
              <a:ext cx="443401" cy="608081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直线箭头连接符 107">
              <a:extLst>
                <a:ext uri="{FF2B5EF4-FFF2-40B4-BE49-F238E27FC236}">
                  <a16:creationId xmlns:a16="http://schemas.microsoft.com/office/drawing/2014/main" id="{5B0FC3B1-2A24-49D1-AF6D-CD676C78BDED}"/>
                </a:ext>
              </a:extLst>
            </p:cNvPr>
            <p:cNvCxnSpPr>
              <a:cxnSpLocks/>
              <a:endCxn id="76" idx="1"/>
            </p:cNvCxnSpPr>
            <p:nvPr/>
          </p:nvCxnSpPr>
          <p:spPr bwMode="auto">
            <a:xfrm>
              <a:off x="1842199" y="2168059"/>
              <a:ext cx="468567" cy="14082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3" name="直线箭头连接符 110">
              <a:extLst>
                <a:ext uri="{FF2B5EF4-FFF2-40B4-BE49-F238E27FC236}">
                  <a16:creationId xmlns:a16="http://schemas.microsoft.com/office/drawing/2014/main" id="{F1FFB5C9-94D0-4803-8A35-025C70B44AF8}"/>
                </a:ext>
              </a:extLst>
            </p:cNvPr>
            <p:cNvCxnSpPr>
              <a:cxnSpLocks/>
              <a:endCxn id="70" idx="1"/>
            </p:cNvCxnSpPr>
            <p:nvPr/>
          </p:nvCxnSpPr>
          <p:spPr bwMode="auto">
            <a:xfrm flipV="1">
              <a:off x="1819693" y="1535206"/>
              <a:ext cx="460355" cy="598287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7" name="矩形 146">
            <a:extLst>
              <a:ext uri="{FF2B5EF4-FFF2-40B4-BE49-F238E27FC236}">
                <a16:creationId xmlns:a16="http://schemas.microsoft.com/office/drawing/2014/main" id="{63E07C09-DBB3-4B2C-9B1E-5AD8DA865463}"/>
              </a:ext>
            </a:extLst>
          </p:cNvPr>
          <p:cNvSpPr/>
          <p:nvPr/>
        </p:nvSpPr>
        <p:spPr bwMode="auto">
          <a:xfrm>
            <a:off x="232023" y="1507572"/>
            <a:ext cx="8291264" cy="2396322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6DC6518E-6B8E-4438-8CD5-E5AEFE285546}"/>
              </a:ext>
            </a:extLst>
          </p:cNvPr>
          <p:cNvSpPr txBox="1"/>
          <p:nvPr/>
        </p:nvSpPr>
        <p:spPr>
          <a:xfrm>
            <a:off x="1729034" y="3532946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+mj-lt"/>
                <a:ea typeface="SimHei" panose="02010609060101010101" pitchFamily="49" charset="-122"/>
              </a:rPr>
              <a:t>Horizontal partition</a:t>
            </a:r>
            <a:endParaRPr kumimoji="1" lang="zh-CN" altLang="en-US" sz="200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268EF10C-C445-4760-B9B5-97807319F434}"/>
              </a:ext>
            </a:extLst>
          </p:cNvPr>
          <p:cNvSpPr txBox="1"/>
          <p:nvPr/>
        </p:nvSpPr>
        <p:spPr>
          <a:xfrm>
            <a:off x="4671550" y="3519411"/>
            <a:ext cx="2204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+mj-lt"/>
                <a:ea typeface="SimHei" panose="02010609060101010101" pitchFamily="49" charset="-122"/>
              </a:rPr>
              <a:t>Vertical Partition</a:t>
            </a:r>
            <a:endParaRPr kumimoji="1" lang="zh-CN" altLang="en-US" sz="2000" dirty="0">
              <a:latin typeface="+mj-lt"/>
              <a:ea typeface="SimHei" panose="02010609060101010101" pitchFamily="49" charset="-122"/>
            </a:endParaRP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6DBA855-41DB-4126-A4C5-B0D22B57B5CD}"/>
              </a:ext>
            </a:extLst>
          </p:cNvPr>
          <p:cNvGrpSpPr/>
          <p:nvPr/>
        </p:nvGrpSpPr>
        <p:grpSpPr>
          <a:xfrm>
            <a:off x="4719925" y="1792347"/>
            <a:ext cx="2004145" cy="1486711"/>
            <a:chOff x="6528295" y="1042572"/>
            <a:chExt cx="2004145" cy="1486711"/>
          </a:xfrm>
        </p:grpSpPr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9407F328-37C8-4D3D-910E-0365D10CFE3A}"/>
                </a:ext>
              </a:extLst>
            </p:cNvPr>
            <p:cNvGrpSpPr/>
            <p:nvPr/>
          </p:nvGrpSpPr>
          <p:grpSpPr>
            <a:xfrm>
              <a:off x="6649078" y="1042572"/>
              <a:ext cx="1883362" cy="552767"/>
              <a:chOff x="6931774" y="2732217"/>
              <a:chExt cx="1883362" cy="552767"/>
            </a:xfrm>
          </p:grpSpPr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4FDECB7D-977B-4879-8C6E-44C5557861B7}"/>
                  </a:ext>
                </a:extLst>
              </p:cNvPr>
              <p:cNvSpPr/>
              <p:nvPr/>
            </p:nvSpPr>
            <p:spPr bwMode="auto">
              <a:xfrm>
                <a:off x="6931774" y="2732217"/>
                <a:ext cx="1480158" cy="541149"/>
              </a:xfrm>
              <a:prstGeom prst="rect">
                <a:avLst/>
              </a:prstGeom>
              <a:solidFill>
                <a:srgbClr val="FF2600">
                  <a:alpha val="7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CE76F002-2D00-47C0-B743-0E7843914388}"/>
                      </a:ext>
                    </a:extLst>
                  </p:cNvPr>
                  <p:cNvSpPr txBox="1"/>
                  <p:nvPr/>
                </p:nvSpPr>
                <p:spPr>
                  <a:xfrm>
                    <a:off x="7399018" y="2769922"/>
                    <a:ext cx="531812" cy="400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kumimoji="1" lang="zh-CN" altLang="en-US" sz="2000" b="0" dirty="0"/>
                  </a:p>
                </p:txBody>
              </p:sp>
            </mc:Choice>
            <mc:Fallback xmlns="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CD83CE23-9D1D-0146-A13A-B617762E3A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9018" y="2769922"/>
                    <a:ext cx="531812" cy="400944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F4108DFF-D79E-4581-A5E9-52944AB76747}"/>
                  </a:ext>
                </a:extLst>
              </p:cNvPr>
              <p:cNvSpPr/>
              <p:nvPr/>
            </p:nvSpPr>
            <p:spPr bwMode="auto">
              <a:xfrm>
                <a:off x="8460322" y="2743835"/>
                <a:ext cx="208687" cy="541149"/>
              </a:xfrm>
              <a:prstGeom prst="rect">
                <a:avLst/>
              </a:prstGeom>
              <a:solidFill>
                <a:srgbClr val="FF260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文本框 165">
                    <a:extLst>
                      <a:ext uri="{FF2B5EF4-FFF2-40B4-BE49-F238E27FC236}">
                        <a16:creationId xmlns:a16="http://schemas.microsoft.com/office/drawing/2014/main" id="{1A44E95A-EF45-4138-B45A-EB44F43D4C3C}"/>
                      </a:ext>
                    </a:extLst>
                  </p:cNvPr>
                  <p:cNvSpPr txBox="1"/>
                  <p:nvPr/>
                </p:nvSpPr>
                <p:spPr>
                  <a:xfrm>
                    <a:off x="8283324" y="2769922"/>
                    <a:ext cx="531812" cy="400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kumimoji="1" lang="zh-CN" altLang="en-US" sz="2000" b="0" dirty="0"/>
                  </a:p>
                </p:txBody>
              </p:sp>
            </mc:Choice>
            <mc:Fallback xmlns="">
              <p:sp>
                <p:nvSpPr>
                  <p:cNvPr id="117" name="文本框 116">
                    <a:extLst>
                      <a:ext uri="{FF2B5EF4-FFF2-40B4-BE49-F238E27FC236}">
                        <a16:creationId xmlns:a16="http://schemas.microsoft.com/office/drawing/2014/main" id="{683044D4-7B8C-5047-9EEF-B78D1F3EE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324" y="2769922"/>
                    <a:ext cx="531812" cy="400944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2FE45CE0-5DFF-4E72-9055-ECE7F952D3F8}"/>
                </a:ext>
              </a:extLst>
            </p:cNvPr>
            <p:cNvSpPr/>
            <p:nvPr/>
          </p:nvSpPr>
          <p:spPr bwMode="auto">
            <a:xfrm>
              <a:off x="6528295" y="1772816"/>
              <a:ext cx="635993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Features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55" name="上箭头 131">
              <a:extLst>
                <a:ext uri="{FF2B5EF4-FFF2-40B4-BE49-F238E27FC236}">
                  <a16:creationId xmlns:a16="http://schemas.microsoft.com/office/drawing/2014/main" id="{65AA01F4-30C1-42E3-A623-5FFC07331878}"/>
                </a:ext>
              </a:extLst>
            </p:cNvPr>
            <p:cNvSpPr/>
            <p:nvPr/>
          </p:nvSpPr>
          <p:spPr bwMode="auto">
            <a:xfrm>
              <a:off x="6657158" y="2276872"/>
              <a:ext cx="363114" cy="252411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6" name="上箭头 132">
              <a:extLst>
                <a:ext uri="{FF2B5EF4-FFF2-40B4-BE49-F238E27FC236}">
                  <a16:creationId xmlns:a16="http://schemas.microsoft.com/office/drawing/2014/main" id="{F90F2E91-1AE9-4F18-A18A-96799EE9313A}"/>
                </a:ext>
              </a:extLst>
            </p:cNvPr>
            <p:cNvSpPr/>
            <p:nvPr/>
          </p:nvSpPr>
          <p:spPr bwMode="auto">
            <a:xfrm>
              <a:off x="8165802" y="2276872"/>
              <a:ext cx="363114" cy="252411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EF2B30A2-A8E1-4198-88B6-F8F78A1C8174}"/>
                </a:ext>
              </a:extLst>
            </p:cNvPr>
            <p:cNvSpPr/>
            <p:nvPr/>
          </p:nvSpPr>
          <p:spPr bwMode="auto">
            <a:xfrm>
              <a:off x="7320383" y="1772816"/>
              <a:ext cx="635993" cy="500114"/>
            </a:xfrm>
            <a:prstGeom prst="rect">
              <a:avLst/>
            </a:prstGeom>
            <a:solidFill>
              <a:srgbClr val="FF2600">
                <a:alpha val="7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dirty="0" err="1"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Fetures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31F56277-8386-4A58-A358-3565718ECDCF}"/>
                </a:ext>
              </a:extLst>
            </p:cNvPr>
            <p:cNvSpPr/>
            <p:nvPr/>
          </p:nvSpPr>
          <p:spPr bwMode="auto">
            <a:xfrm>
              <a:off x="8270092" y="1772817"/>
              <a:ext cx="187114" cy="500114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Hei" panose="02010609060101010101" pitchFamily="49" charset="-122"/>
                  <a:cs typeface="Arial Unicode MS" pitchFamily="50" charset="-127"/>
                </a:rPr>
                <a:t>Labels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endParaRPr>
            </a:p>
          </p:txBody>
        </p:sp>
        <p:cxnSp>
          <p:nvCxnSpPr>
            <p:cNvPr id="159" name="直线箭头连接符 231">
              <a:extLst>
                <a:ext uri="{FF2B5EF4-FFF2-40B4-BE49-F238E27FC236}">
                  <a16:creationId xmlns:a16="http://schemas.microsoft.com/office/drawing/2014/main" id="{FA361FB9-E4C3-4B82-A22A-65E5383B44E2}"/>
                </a:ext>
              </a:extLst>
            </p:cNvPr>
            <p:cNvCxnSpPr>
              <a:cxnSpLocks/>
              <a:stCxn id="163" idx="2"/>
              <a:endCxn id="154" idx="0"/>
            </p:cNvCxnSpPr>
            <p:nvPr/>
          </p:nvCxnSpPr>
          <p:spPr bwMode="auto">
            <a:xfrm flipH="1">
              <a:off x="6846292" y="1583721"/>
              <a:ext cx="542865" cy="189095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0" name="直线箭头连接符 239">
              <a:extLst>
                <a:ext uri="{FF2B5EF4-FFF2-40B4-BE49-F238E27FC236}">
                  <a16:creationId xmlns:a16="http://schemas.microsoft.com/office/drawing/2014/main" id="{9C7280C2-BD1A-40E7-97F1-0B4E023A5F81}"/>
                </a:ext>
              </a:extLst>
            </p:cNvPr>
            <p:cNvCxnSpPr>
              <a:cxnSpLocks/>
              <a:stCxn id="163" idx="2"/>
              <a:endCxn id="157" idx="0"/>
            </p:cNvCxnSpPr>
            <p:nvPr/>
          </p:nvCxnSpPr>
          <p:spPr bwMode="auto">
            <a:xfrm>
              <a:off x="7389157" y="1583721"/>
              <a:ext cx="249223" cy="189095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1" name="直线箭头连接符 241">
              <a:extLst>
                <a:ext uri="{FF2B5EF4-FFF2-40B4-BE49-F238E27FC236}">
                  <a16:creationId xmlns:a16="http://schemas.microsoft.com/office/drawing/2014/main" id="{80BCC273-8DFF-41C8-80B4-1D9E1B59CA7B}"/>
                </a:ext>
              </a:extLst>
            </p:cNvPr>
            <p:cNvCxnSpPr>
              <a:cxnSpLocks/>
              <a:stCxn id="165" idx="2"/>
              <a:endCxn id="158" idx="0"/>
            </p:cNvCxnSpPr>
            <p:nvPr/>
          </p:nvCxnSpPr>
          <p:spPr bwMode="auto">
            <a:xfrm>
              <a:off x="8281970" y="1595339"/>
              <a:ext cx="81679" cy="177478"/>
            </a:xfrm>
            <a:prstGeom prst="straightConnector1">
              <a:avLst/>
            </a:prstGeom>
            <a:solidFill>
              <a:srgbClr val="C0C0C0">
                <a:alpha val="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2" name="上箭头 218">
              <a:extLst>
                <a:ext uri="{FF2B5EF4-FFF2-40B4-BE49-F238E27FC236}">
                  <a16:creationId xmlns:a16="http://schemas.microsoft.com/office/drawing/2014/main" id="{7A7DD136-CF56-44C8-88BC-620D5861FC32}"/>
                </a:ext>
              </a:extLst>
            </p:cNvPr>
            <p:cNvSpPr/>
            <p:nvPr/>
          </p:nvSpPr>
          <p:spPr bwMode="auto">
            <a:xfrm>
              <a:off x="7392391" y="2252918"/>
              <a:ext cx="363114" cy="270336"/>
            </a:xfrm>
            <a:prstGeom prst="up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:a16="http://schemas.microsoft.com/office/drawing/2014/main" id="{A6ACAB4C-45F3-4829-9652-687505F818FF}"/>
              </a:ext>
            </a:extLst>
          </p:cNvPr>
          <p:cNvSpPr txBox="1"/>
          <p:nvPr/>
        </p:nvSpPr>
        <p:spPr>
          <a:xfrm>
            <a:off x="4764213" y="327302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>
                <a:latin typeface="+mj-lt"/>
                <a:ea typeface="SimHei" panose="02010609060101010101" pitchFamily="49" charset="-122"/>
              </a:rPr>
              <a:t>Silo 1</a:t>
            </a:r>
            <a:endParaRPr kumimoji="1" lang="zh-CN" altLang="en-US" sz="16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F20A0FB9-D011-407A-AAC8-D678BFAF2D03}"/>
              </a:ext>
            </a:extLst>
          </p:cNvPr>
          <p:cNvSpPr txBox="1"/>
          <p:nvPr/>
        </p:nvSpPr>
        <p:spPr>
          <a:xfrm>
            <a:off x="5532468" y="327302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>
                <a:latin typeface="+mj-lt"/>
                <a:ea typeface="SimHei" panose="02010609060101010101" pitchFamily="49" charset="-122"/>
              </a:rPr>
              <a:t>Silo 2</a:t>
            </a:r>
            <a:endParaRPr kumimoji="1" lang="zh-CN" altLang="en-US" sz="16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60D763EE-D45D-4CF5-A671-7C8F5FA2EC3D}"/>
              </a:ext>
            </a:extLst>
          </p:cNvPr>
          <p:cNvSpPr txBox="1"/>
          <p:nvPr/>
        </p:nvSpPr>
        <p:spPr>
          <a:xfrm>
            <a:off x="6264418" y="327302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>
                <a:latin typeface="+mj-lt"/>
                <a:ea typeface="SimHei" panose="02010609060101010101" pitchFamily="49" charset="-122"/>
              </a:rPr>
              <a:t>Silo n</a:t>
            </a:r>
            <a:endParaRPr kumimoji="1" lang="zh-CN" altLang="en-US" sz="16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5E6F343F-87A7-4012-A07D-D797BAA57BFD}"/>
              </a:ext>
            </a:extLst>
          </p:cNvPr>
          <p:cNvSpPr txBox="1"/>
          <p:nvPr/>
        </p:nvSpPr>
        <p:spPr>
          <a:xfrm>
            <a:off x="3201461" y="192671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>
                <a:latin typeface="+mj-lt"/>
                <a:ea typeface="SimHei" panose="02010609060101010101" pitchFamily="49" charset="-122"/>
              </a:rPr>
              <a:t>Silo 1</a:t>
            </a:r>
            <a:endParaRPr kumimoji="1" lang="zh-CN" altLang="en-US" sz="16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520E6378-C065-4506-B964-C416549DD1A3}"/>
              </a:ext>
            </a:extLst>
          </p:cNvPr>
          <p:cNvSpPr txBox="1"/>
          <p:nvPr/>
        </p:nvSpPr>
        <p:spPr>
          <a:xfrm>
            <a:off x="3213741" y="319512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>
                <a:latin typeface="+mj-lt"/>
                <a:ea typeface="SimHei" panose="02010609060101010101" pitchFamily="49" charset="-122"/>
              </a:rPr>
              <a:t>Silo n</a:t>
            </a:r>
            <a:endParaRPr kumimoji="1" lang="zh-CN" altLang="en-US" sz="16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E52491AE-3848-4AE4-B261-5B0C8E4A4EF5}"/>
              </a:ext>
            </a:extLst>
          </p:cNvPr>
          <p:cNvSpPr/>
          <p:nvPr/>
        </p:nvSpPr>
        <p:spPr>
          <a:xfrm>
            <a:off x="2001315" y="1910633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16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instances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43351CDF-1368-4AE1-9D36-8452C37369E0}"/>
              </a:ext>
            </a:extLst>
          </p:cNvPr>
          <p:cNvSpPr/>
          <p:nvPr/>
        </p:nvSpPr>
        <p:spPr>
          <a:xfrm>
            <a:off x="2001312" y="2565497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16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instances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5FDB61CD-7A9D-4402-8B67-2F07B510BB02}"/>
              </a:ext>
            </a:extLst>
          </p:cNvPr>
          <p:cNvSpPr/>
          <p:nvPr/>
        </p:nvSpPr>
        <p:spPr>
          <a:xfrm>
            <a:off x="2001312" y="3206167"/>
            <a:ext cx="1050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1600" b="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instances</a:t>
            </a:r>
            <a:endParaRPr lang="zh-CN" altLang="en-US" sz="1600" b="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15A9D2-61CF-4928-AB7B-00A53CA3123B}"/>
              </a:ext>
            </a:extLst>
          </p:cNvPr>
          <p:cNvSpPr txBox="1"/>
          <p:nvPr/>
        </p:nvSpPr>
        <p:spPr>
          <a:xfrm>
            <a:off x="228600" y="1493417"/>
            <a:ext cx="395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Existing data partition settings</a:t>
            </a:r>
            <a:endParaRPr lang="zh-CN" altLang="en-US" sz="2000" dirty="0"/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7EFC1BD6-E674-4CA0-A3E1-6F9525F28C64}"/>
              </a:ext>
            </a:extLst>
          </p:cNvPr>
          <p:cNvSpPr/>
          <p:nvPr/>
        </p:nvSpPr>
        <p:spPr bwMode="auto">
          <a:xfrm>
            <a:off x="232023" y="3948423"/>
            <a:ext cx="8291264" cy="2272059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9B7B3352-5780-419E-8BE4-5D6DAFAD8A74}"/>
              </a:ext>
            </a:extLst>
          </p:cNvPr>
          <p:cNvSpPr txBox="1"/>
          <p:nvPr/>
        </p:nvSpPr>
        <p:spPr>
          <a:xfrm>
            <a:off x="228600" y="3973905"/>
            <a:ext cx="395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Data partition in federated LTR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97EED8-D523-4E74-9711-D0BD4AE794CD}"/>
              </a:ext>
            </a:extLst>
          </p:cNvPr>
          <p:cNvSpPr txBox="1"/>
          <p:nvPr/>
        </p:nvSpPr>
        <p:spPr>
          <a:xfrm>
            <a:off x="719996" y="3577779"/>
            <a:ext cx="1054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Raw data</a:t>
            </a:r>
            <a:endParaRPr lang="zh-CN" altLang="en-US" dirty="0"/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A0197AB4-3836-4B37-8B22-55CE31079568}"/>
              </a:ext>
            </a:extLst>
          </p:cNvPr>
          <p:cNvSpPr txBox="1"/>
          <p:nvPr/>
        </p:nvSpPr>
        <p:spPr>
          <a:xfrm>
            <a:off x="5177916" y="1528332"/>
            <a:ext cx="1054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Raw data</a:t>
            </a:r>
            <a:endParaRPr lang="zh-CN" altLang="en-US" dirty="0"/>
          </a:p>
        </p:txBody>
      </p:sp>
      <p:sp>
        <p:nvSpPr>
          <p:cNvPr id="179" name="矩形标注 131">
            <a:extLst>
              <a:ext uri="{FF2B5EF4-FFF2-40B4-BE49-F238E27FC236}">
                <a16:creationId xmlns:a16="http://schemas.microsoft.com/office/drawing/2014/main" id="{CA33D036-7D1A-4771-B00A-141266E3A8C8}"/>
              </a:ext>
            </a:extLst>
          </p:cNvPr>
          <p:cNvSpPr/>
          <p:nvPr/>
        </p:nvSpPr>
        <p:spPr bwMode="auto">
          <a:xfrm>
            <a:off x="6977851" y="2261879"/>
            <a:ext cx="2024641" cy="923330"/>
          </a:xfrm>
          <a:prstGeom prst="wedgeRectCallout">
            <a:avLst>
              <a:gd name="adj1" fmla="val -8396"/>
              <a:gd name="adj2" fmla="val 41933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One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 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silo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 can generate its own features/labels</a:t>
            </a: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0739204-45A3-4A48-A49D-C15A56FA5342}"/>
              </a:ext>
            </a:extLst>
          </p:cNvPr>
          <p:cNvGrpSpPr/>
          <p:nvPr/>
        </p:nvGrpSpPr>
        <p:grpSpPr>
          <a:xfrm>
            <a:off x="1187624" y="4260166"/>
            <a:ext cx="5563268" cy="1916912"/>
            <a:chOff x="1187624" y="4260166"/>
            <a:chExt cx="5563268" cy="191691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504C34E-A5B7-48AC-861A-60AA53259E02}"/>
                </a:ext>
              </a:extLst>
            </p:cNvPr>
            <p:cNvGrpSpPr/>
            <p:nvPr/>
          </p:nvGrpSpPr>
          <p:grpSpPr>
            <a:xfrm>
              <a:off x="1187624" y="4260166"/>
              <a:ext cx="5390319" cy="1916912"/>
              <a:chOff x="1529611" y="4207571"/>
              <a:chExt cx="5390319" cy="2008340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6E5BC149-414E-4CF2-BE4C-99616E2B36A9}"/>
                  </a:ext>
                </a:extLst>
              </p:cNvPr>
              <p:cNvGrpSpPr/>
              <p:nvPr/>
            </p:nvGrpSpPr>
            <p:grpSpPr>
              <a:xfrm>
                <a:off x="1529611" y="4283931"/>
                <a:ext cx="5390319" cy="1931980"/>
                <a:chOff x="2094567" y="3776182"/>
                <a:chExt cx="5985578" cy="2399310"/>
              </a:xfrm>
            </p:grpSpPr>
            <p:grpSp>
              <p:nvGrpSpPr>
                <p:cNvPr id="181" name="组合 180">
                  <a:extLst>
                    <a:ext uri="{FF2B5EF4-FFF2-40B4-BE49-F238E27FC236}">
                      <a16:creationId xmlns:a16="http://schemas.microsoft.com/office/drawing/2014/main" id="{8FA1BD2B-260D-41E6-BB9A-1C739CAC114F}"/>
                    </a:ext>
                  </a:extLst>
                </p:cNvPr>
                <p:cNvGrpSpPr/>
                <p:nvPr/>
              </p:nvGrpSpPr>
              <p:grpSpPr>
                <a:xfrm>
                  <a:off x="2094567" y="5157481"/>
                  <a:ext cx="779590" cy="1018011"/>
                  <a:chOff x="552050" y="1772816"/>
                  <a:chExt cx="779590" cy="1018011"/>
                </a:xfrm>
              </p:grpSpPr>
              <p:pic>
                <p:nvPicPr>
                  <p:cNvPr id="182" name="图形 181" descr="用户">
                    <a:extLst>
                      <a:ext uri="{FF2B5EF4-FFF2-40B4-BE49-F238E27FC236}">
                        <a16:creationId xmlns:a16="http://schemas.microsoft.com/office/drawing/2014/main" id="{D5343073-70E1-44EA-8FC8-24DC3DA70D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1560" y="1772816"/>
                    <a:ext cx="720080" cy="720080"/>
                  </a:xfrm>
                  <a:prstGeom prst="rect">
                    <a:avLst/>
                  </a:prstGeom>
                </p:spPr>
              </p:pic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7D9DE6D1-C071-4764-B4AB-E1078AA43952}"/>
                      </a:ext>
                    </a:extLst>
                  </p:cNvPr>
                  <p:cNvSpPr txBox="1"/>
                  <p:nvPr/>
                </p:nvSpPr>
                <p:spPr>
                  <a:xfrm>
                    <a:off x="552050" y="2350326"/>
                    <a:ext cx="772886" cy="4405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zh-CN" sz="1600" b="0" dirty="0"/>
                      <a:t>Silo 1</a:t>
                    </a:r>
                    <a:endParaRPr kumimoji="1" lang="zh-CN" altLang="en-US" sz="1600" b="0" dirty="0"/>
                  </a:p>
                </p:txBody>
              </p:sp>
            </p:grpSp>
            <p:pic>
              <p:nvPicPr>
                <p:cNvPr id="185" name="图形 184" descr="用户">
                  <a:extLst>
                    <a:ext uri="{FF2B5EF4-FFF2-40B4-BE49-F238E27FC236}">
                      <a16:creationId xmlns:a16="http://schemas.microsoft.com/office/drawing/2014/main" id="{1A7A13F6-D72F-4FB9-84CA-EADBD8E3E1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245" y="5157480"/>
                  <a:ext cx="720080" cy="720080"/>
                </a:xfrm>
                <a:prstGeom prst="rect">
                  <a:avLst/>
                </a:prstGeom>
              </p:spPr>
            </p:pic>
            <p:pic>
              <p:nvPicPr>
                <p:cNvPr id="188" name="图形 187" descr="用户">
                  <a:extLst>
                    <a:ext uri="{FF2B5EF4-FFF2-40B4-BE49-F238E27FC236}">
                      <a16:creationId xmlns:a16="http://schemas.microsoft.com/office/drawing/2014/main" id="{EB7E3704-4CD2-43BE-96E5-F1978F00B1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2307" y="5157480"/>
                  <a:ext cx="720080" cy="720080"/>
                </a:xfrm>
                <a:prstGeom prst="rect">
                  <a:avLst/>
                </a:prstGeom>
              </p:spPr>
            </p:pic>
            <p:grpSp>
              <p:nvGrpSpPr>
                <p:cNvPr id="190" name="组合 189">
                  <a:extLst>
                    <a:ext uri="{FF2B5EF4-FFF2-40B4-BE49-F238E27FC236}">
                      <a16:creationId xmlns:a16="http://schemas.microsoft.com/office/drawing/2014/main" id="{D6FD4B28-7706-45B9-83FD-E5CFB8D0CE8F}"/>
                    </a:ext>
                  </a:extLst>
                </p:cNvPr>
                <p:cNvGrpSpPr/>
                <p:nvPr/>
              </p:nvGrpSpPr>
              <p:grpSpPr>
                <a:xfrm>
                  <a:off x="5524237" y="4868611"/>
                  <a:ext cx="688448" cy="678948"/>
                  <a:chOff x="4500794" y="4845190"/>
                  <a:chExt cx="688448" cy="678948"/>
                </a:xfrm>
              </p:grpSpPr>
              <p:pic>
                <p:nvPicPr>
                  <p:cNvPr id="191" name="图形 190" descr="数据库">
                    <a:extLst>
                      <a:ext uri="{FF2B5EF4-FFF2-40B4-BE49-F238E27FC236}">
                        <a16:creationId xmlns:a16="http://schemas.microsoft.com/office/drawing/2014/main" id="{B329B205-A797-4743-B156-D753A386FE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00794" y="4845190"/>
                    <a:ext cx="648000" cy="64800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2" name="文本框 191">
                        <a:extLst>
                          <a:ext uri="{FF2B5EF4-FFF2-40B4-BE49-F238E27FC236}">
                            <a16:creationId xmlns:a16="http://schemas.microsoft.com/office/drawing/2014/main" id="{2B538A5F-F24C-4632-A6CE-5D3D3F16EF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72000" y="5003545"/>
                        <a:ext cx="617242" cy="5205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92" name="文本框 191">
                        <a:extLst>
                          <a:ext uri="{FF2B5EF4-FFF2-40B4-BE49-F238E27FC236}">
                            <a16:creationId xmlns:a16="http://schemas.microsoft.com/office/drawing/2014/main" id="{2B538A5F-F24C-4632-A6CE-5D3D3F16EF3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0" y="5003545"/>
                        <a:ext cx="617242" cy="520593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 b="-1212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93" name="组合 192">
                  <a:extLst>
                    <a:ext uri="{FF2B5EF4-FFF2-40B4-BE49-F238E27FC236}">
                      <a16:creationId xmlns:a16="http://schemas.microsoft.com/office/drawing/2014/main" id="{B251BAE8-011D-42F5-944D-15F0D561D033}"/>
                    </a:ext>
                  </a:extLst>
                </p:cNvPr>
                <p:cNvGrpSpPr/>
                <p:nvPr/>
              </p:nvGrpSpPr>
              <p:grpSpPr>
                <a:xfrm>
                  <a:off x="5535227" y="5478197"/>
                  <a:ext cx="723409" cy="676752"/>
                  <a:chOff x="5135848" y="4823752"/>
                  <a:chExt cx="723409" cy="676752"/>
                </a:xfrm>
              </p:grpSpPr>
              <p:pic>
                <p:nvPicPr>
                  <p:cNvPr id="194" name="图形 193" descr="数据库">
                    <a:extLst>
                      <a:ext uri="{FF2B5EF4-FFF2-40B4-BE49-F238E27FC236}">
                        <a16:creationId xmlns:a16="http://schemas.microsoft.com/office/drawing/2014/main" id="{22061C09-1B37-4E16-AAE3-A2135DE44F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35848" y="4823752"/>
                    <a:ext cx="651298" cy="651298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5" name="文本框 194">
                        <a:extLst>
                          <a:ext uri="{FF2B5EF4-FFF2-40B4-BE49-F238E27FC236}">
                            <a16:creationId xmlns:a16="http://schemas.microsoft.com/office/drawing/2014/main" id="{F4EF33FB-9CD9-4438-8CB8-CC81642D43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44295" y="4979912"/>
                        <a:ext cx="614962" cy="5205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95" name="文本框 194">
                        <a:extLst>
                          <a:ext uri="{FF2B5EF4-FFF2-40B4-BE49-F238E27FC236}">
                            <a16:creationId xmlns:a16="http://schemas.microsoft.com/office/drawing/2014/main" id="{F4EF33FB-9CD9-4438-8CB8-CC81642D43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4295" y="4979912"/>
                        <a:ext cx="614962" cy="520592"/>
                      </a:xfrm>
                      <a:prstGeom prst="rect">
                        <a:avLst/>
                      </a:prstGeom>
                      <a:blipFill>
                        <a:blip r:embed="rId4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96" name="矩形 195">
                  <a:extLst>
                    <a:ext uri="{FF2B5EF4-FFF2-40B4-BE49-F238E27FC236}">
                      <a16:creationId xmlns:a16="http://schemas.microsoft.com/office/drawing/2014/main" id="{99E61A27-15BA-4C3C-861C-73DD9E5EB21E}"/>
                    </a:ext>
                  </a:extLst>
                </p:cNvPr>
                <p:cNvSpPr/>
                <p:nvPr/>
              </p:nvSpPr>
              <p:spPr bwMode="auto">
                <a:xfrm>
                  <a:off x="6402549" y="5232437"/>
                  <a:ext cx="635993" cy="500114"/>
                </a:xfrm>
                <a:prstGeom prst="rect">
                  <a:avLst/>
                </a:prstGeom>
                <a:solidFill>
                  <a:srgbClr val="FF260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E0B01E3A-054F-459F-AC11-E73DB2D92517}"/>
                    </a:ext>
                  </a:extLst>
                </p:cNvPr>
                <p:cNvSpPr/>
                <p:nvPr/>
              </p:nvSpPr>
              <p:spPr bwMode="auto">
                <a:xfrm>
                  <a:off x="7066712" y="5232437"/>
                  <a:ext cx="192454" cy="479103"/>
                </a:xfrm>
                <a:prstGeom prst="rect">
                  <a:avLst/>
                </a:prstGeom>
                <a:solidFill>
                  <a:srgbClr val="FF2600">
                    <a:alpha val="3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8" name="文本框 197">
                      <a:extLst>
                        <a:ext uri="{FF2B5EF4-FFF2-40B4-BE49-F238E27FC236}">
                          <a16:creationId xmlns:a16="http://schemas.microsoft.com/office/drawing/2014/main" id="{7009ABFC-F92B-4DC3-AC2C-BD5CEF0DF6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88241" y="5292851"/>
                      <a:ext cx="531812" cy="40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198" name="文本框 197">
                      <a:extLst>
                        <a:ext uri="{FF2B5EF4-FFF2-40B4-BE49-F238E27FC236}">
                          <a16:creationId xmlns:a16="http://schemas.microsoft.com/office/drawing/2014/main" id="{7009ABFC-F92B-4DC3-AC2C-BD5CEF0DF6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88241" y="5292851"/>
                      <a:ext cx="531812" cy="400944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 b="-235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9" name="文本框 198">
                      <a:extLst>
                        <a:ext uri="{FF2B5EF4-FFF2-40B4-BE49-F238E27FC236}">
                          <a16:creationId xmlns:a16="http://schemas.microsoft.com/office/drawing/2014/main" id="{C5B49004-53A1-4CBE-ACF3-E5957D13A8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4625" y="5240000"/>
                      <a:ext cx="531812" cy="40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199" name="文本框 198">
                      <a:extLst>
                        <a:ext uri="{FF2B5EF4-FFF2-40B4-BE49-F238E27FC236}">
                          <a16:creationId xmlns:a16="http://schemas.microsoft.com/office/drawing/2014/main" id="{C5B49004-53A1-4CBE-ACF3-E5957D13A8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24625" y="5240000"/>
                      <a:ext cx="531812" cy="400944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 b="-431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0" name="上箭头 174">
                  <a:extLst>
                    <a:ext uri="{FF2B5EF4-FFF2-40B4-BE49-F238E27FC236}">
                      <a16:creationId xmlns:a16="http://schemas.microsoft.com/office/drawing/2014/main" id="{EB47F63D-BA0A-4E83-B6AC-83D09E786CEE}"/>
                    </a:ext>
                  </a:extLst>
                </p:cNvPr>
                <p:cNvSpPr/>
                <p:nvPr/>
              </p:nvSpPr>
              <p:spPr bwMode="auto">
                <a:xfrm rot="5400000">
                  <a:off x="6059166" y="5389324"/>
                  <a:ext cx="363114" cy="252411"/>
                </a:xfrm>
                <a:prstGeom prst="upArrow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grpSp>
              <p:nvGrpSpPr>
                <p:cNvPr id="201" name="组合 200">
                  <a:extLst>
                    <a:ext uri="{FF2B5EF4-FFF2-40B4-BE49-F238E27FC236}">
                      <a16:creationId xmlns:a16="http://schemas.microsoft.com/office/drawing/2014/main" id="{B920BAE3-2D71-4FED-9B64-ADC0BA831BFD}"/>
                    </a:ext>
                  </a:extLst>
                </p:cNvPr>
                <p:cNvGrpSpPr/>
                <p:nvPr/>
              </p:nvGrpSpPr>
              <p:grpSpPr>
                <a:xfrm>
                  <a:off x="4180337" y="5493323"/>
                  <a:ext cx="648000" cy="648000"/>
                  <a:chOff x="4500794" y="4845190"/>
                  <a:chExt cx="648000" cy="648000"/>
                </a:xfrm>
              </p:grpSpPr>
              <p:pic>
                <p:nvPicPr>
                  <p:cNvPr id="202" name="图形 201" descr="数据库">
                    <a:extLst>
                      <a:ext uri="{FF2B5EF4-FFF2-40B4-BE49-F238E27FC236}">
                        <a16:creationId xmlns:a16="http://schemas.microsoft.com/office/drawing/2014/main" id="{A754D4B5-2D2A-422A-A829-D14183EA82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00794" y="4845190"/>
                    <a:ext cx="648000" cy="64800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3" name="文本框 202">
                        <a:extLst>
                          <a:ext uri="{FF2B5EF4-FFF2-40B4-BE49-F238E27FC236}">
                            <a16:creationId xmlns:a16="http://schemas.microsoft.com/office/drawing/2014/main" id="{B20E2E0D-45FC-43C7-AF5E-83D157BBBD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72000" y="5003545"/>
                        <a:ext cx="53982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78" name="文本框 177">
                        <a:extLst>
                          <a:ext uri="{FF2B5EF4-FFF2-40B4-BE49-F238E27FC236}">
                            <a16:creationId xmlns:a16="http://schemas.microsoft.com/office/drawing/2014/main" id="{6DCF4B6A-62F4-4240-9CFA-D55A27E6722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0" y="5003545"/>
                        <a:ext cx="539828" cy="400110"/>
                      </a:xfrm>
                      <a:prstGeom prst="rect">
                        <a:avLst/>
                      </a:prstGeom>
                      <a:blipFill>
                        <a:blip r:embed="rId49"/>
                        <a:stretch>
                          <a:fillRect b="-909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4" name="组合 203">
                  <a:extLst>
                    <a:ext uri="{FF2B5EF4-FFF2-40B4-BE49-F238E27FC236}">
                      <a16:creationId xmlns:a16="http://schemas.microsoft.com/office/drawing/2014/main" id="{5335E5D8-AC1B-46F9-ADEF-E90E416EE7C8}"/>
                    </a:ext>
                  </a:extLst>
                </p:cNvPr>
                <p:cNvGrpSpPr/>
                <p:nvPr/>
              </p:nvGrpSpPr>
              <p:grpSpPr>
                <a:xfrm>
                  <a:off x="4176347" y="4868611"/>
                  <a:ext cx="651298" cy="651298"/>
                  <a:chOff x="5135848" y="4823752"/>
                  <a:chExt cx="651298" cy="651298"/>
                </a:xfrm>
              </p:grpSpPr>
              <p:pic>
                <p:nvPicPr>
                  <p:cNvPr id="205" name="图形 204" descr="数据库">
                    <a:extLst>
                      <a:ext uri="{FF2B5EF4-FFF2-40B4-BE49-F238E27FC236}">
                        <a16:creationId xmlns:a16="http://schemas.microsoft.com/office/drawing/2014/main" id="{3D0DB1B0-3626-4B45-BEEA-EBFFF8A7DA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35848" y="4823752"/>
                    <a:ext cx="651298" cy="651298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6" name="文本框 205">
                        <a:extLst>
                          <a:ext uri="{FF2B5EF4-FFF2-40B4-BE49-F238E27FC236}">
                            <a16:creationId xmlns:a16="http://schemas.microsoft.com/office/drawing/2014/main" id="{C576D37A-9FC0-4B1F-841A-B7B50B6CFF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44295" y="4979911"/>
                        <a:ext cx="53777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81" name="文本框 180">
                        <a:extLst>
                          <a:ext uri="{FF2B5EF4-FFF2-40B4-BE49-F238E27FC236}">
                            <a16:creationId xmlns:a16="http://schemas.microsoft.com/office/drawing/2014/main" id="{24616256-168C-5B45-A5A8-DC6D13C4660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4295" y="4979911"/>
                        <a:ext cx="537776" cy="400110"/>
                      </a:xfrm>
                      <a:prstGeom prst="rect">
                        <a:avLst/>
                      </a:prstGeom>
                      <a:blipFill>
                        <a:blip r:embed="rId5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7" name="组合 206">
                  <a:extLst>
                    <a:ext uri="{FF2B5EF4-FFF2-40B4-BE49-F238E27FC236}">
                      <a16:creationId xmlns:a16="http://schemas.microsoft.com/office/drawing/2014/main" id="{83F15862-1D0C-43BA-B3A8-A1C9F87E6903}"/>
                    </a:ext>
                  </a:extLst>
                </p:cNvPr>
                <p:cNvGrpSpPr/>
                <p:nvPr/>
              </p:nvGrpSpPr>
              <p:grpSpPr>
                <a:xfrm>
                  <a:off x="2677038" y="5483986"/>
                  <a:ext cx="648000" cy="648000"/>
                  <a:chOff x="4500794" y="4845190"/>
                  <a:chExt cx="648000" cy="648000"/>
                </a:xfrm>
              </p:grpSpPr>
              <p:pic>
                <p:nvPicPr>
                  <p:cNvPr id="208" name="图形 207" descr="数据库">
                    <a:extLst>
                      <a:ext uri="{FF2B5EF4-FFF2-40B4-BE49-F238E27FC236}">
                        <a16:creationId xmlns:a16="http://schemas.microsoft.com/office/drawing/2014/main" id="{88BF6261-615B-416F-B7C6-7E178B39C1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00794" y="4845190"/>
                    <a:ext cx="648000" cy="64800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9" name="文本框 208">
                        <a:extLst>
                          <a:ext uri="{FF2B5EF4-FFF2-40B4-BE49-F238E27FC236}">
                            <a16:creationId xmlns:a16="http://schemas.microsoft.com/office/drawing/2014/main" id="{05A25B79-DED5-49DD-98D4-E348E5F587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72000" y="5003545"/>
                        <a:ext cx="53386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84" name="文本框 183">
                        <a:extLst>
                          <a:ext uri="{FF2B5EF4-FFF2-40B4-BE49-F238E27FC236}">
                            <a16:creationId xmlns:a16="http://schemas.microsoft.com/office/drawing/2014/main" id="{7889DD40-27AE-7A47-8E7E-629C0244E0D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0" y="5003545"/>
                        <a:ext cx="533864" cy="400110"/>
                      </a:xfrm>
                      <a:prstGeom prst="rect">
                        <a:avLst/>
                      </a:prstGeom>
                      <a:blipFill>
                        <a:blip r:embed="rId51"/>
                        <a:stretch>
                          <a:fillRect b="-93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0" name="组合 209">
                  <a:extLst>
                    <a:ext uri="{FF2B5EF4-FFF2-40B4-BE49-F238E27FC236}">
                      <a16:creationId xmlns:a16="http://schemas.microsoft.com/office/drawing/2014/main" id="{CE9E37D7-3738-4775-A5BC-8E9BB80FA9B1}"/>
                    </a:ext>
                  </a:extLst>
                </p:cNvPr>
                <p:cNvGrpSpPr/>
                <p:nvPr/>
              </p:nvGrpSpPr>
              <p:grpSpPr>
                <a:xfrm>
                  <a:off x="2673048" y="4859274"/>
                  <a:ext cx="651298" cy="651298"/>
                  <a:chOff x="5135848" y="4823752"/>
                  <a:chExt cx="651298" cy="651298"/>
                </a:xfrm>
              </p:grpSpPr>
              <p:pic>
                <p:nvPicPr>
                  <p:cNvPr id="211" name="图形 210" descr="数据库">
                    <a:extLst>
                      <a:ext uri="{FF2B5EF4-FFF2-40B4-BE49-F238E27FC236}">
                        <a16:creationId xmlns:a16="http://schemas.microsoft.com/office/drawing/2014/main" id="{0DF422FB-C27C-45A9-820F-D3E5A1CC06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35848" y="4823752"/>
                    <a:ext cx="651298" cy="651298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2" name="文本框 211">
                        <a:extLst>
                          <a:ext uri="{FF2B5EF4-FFF2-40B4-BE49-F238E27FC236}">
                            <a16:creationId xmlns:a16="http://schemas.microsoft.com/office/drawing/2014/main" id="{9E821E05-EFA8-4254-B574-5C15AA3EF6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44295" y="4979911"/>
                        <a:ext cx="53181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88" name="文本框 187">
                        <a:extLst>
                          <a:ext uri="{FF2B5EF4-FFF2-40B4-BE49-F238E27FC236}">
                            <a16:creationId xmlns:a16="http://schemas.microsoft.com/office/drawing/2014/main" id="{8D44D0BE-CD1F-C949-9324-A09D5EC750C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44295" y="4979911"/>
                        <a:ext cx="531812" cy="400110"/>
                      </a:xfrm>
                      <a:prstGeom prst="rect">
                        <a:avLst/>
                      </a:prstGeom>
                      <a:blipFill>
                        <a:blip r:embed="rId5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13" name="肘形连接符 188">
                  <a:extLst>
                    <a:ext uri="{FF2B5EF4-FFF2-40B4-BE49-F238E27FC236}">
                      <a16:creationId xmlns:a16="http://schemas.microsoft.com/office/drawing/2014/main" id="{F5896786-9973-4AC0-80A0-606AE7048E1D}"/>
                    </a:ext>
                  </a:extLst>
                </p:cNvPr>
                <p:cNvCxnSpPr>
                  <a:cxnSpLocks/>
                  <a:stCxn id="191" idx="0"/>
                  <a:endCxn id="205" idx="0"/>
                </p:cNvCxnSpPr>
                <p:nvPr/>
              </p:nvCxnSpPr>
              <p:spPr bwMode="auto">
                <a:xfrm rot="16200000" flipV="1">
                  <a:off x="5175117" y="4195490"/>
                  <a:ext cx="12700" cy="1346241"/>
                </a:xfrm>
                <a:prstGeom prst="bentConnector3">
                  <a:avLst>
                    <a:gd name="adj1" fmla="val 6885866"/>
                  </a:avLst>
                </a:prstGeom>
                <a:solidFill>
                  <a:srgbClr val="C0C0C0">
                    <a:alpha val="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14" name="组合 213">
                  <a:extLst>
                    <a:ext uri="{FF2B5EF4-FFF2-40B4-BE49-F238E27FC236}">
                      <a16:creationId xmlns:a16="http://schemas.microsoft.com/office/drawing/2014/main" id="{8E2988C6-F048-48ED-B18E-BDA8EB3235E1}"/>
                    </a:ext>
                  </a:extLst>
                </p:cNvPr>
                <p:cNvGrpSpPr/>
                <p:nvPr/>
              </p:nvGrpSpPr>
              <p:grpSpPr>
                <a:xfrm>
                  <a:off x="4759157" y="3952390"/>
                  <a:ext cx="293290" cy="112706"/>
                  <a:chOff x="755576" y="2924944"/>
                  <a:chExt cx="792088" cy="288032"/>
                </a:xfrm>
              </p:grpSpPr>
              <p:cxnSp>
                <p:nvCxnSpPr>
                  <p:cNvPr id="215" name="直接连接符 50">
                    <a:extLst>
                      <a:ext uri="{FF2B5EF4-FFF2-40B4-BE49-F238E27FC236}">
                        <a16:creationId xmlns:a16="http://schemas.microsoft.com/office/drawing/2014/main" id="{38416EDA-ADAD-4C06-A68A-0395BFAA16B2}"/>
                      </a:ext>
                    </a:extLst>
                  </p:cNvPr>
                  <p:cNvCxnSpPr/>
                  <p:nvPr/>
                </p:nvCxnSpPr>
                <p:spPr>
                  <a:xfrm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接连接符 51">
                    <a:extLst>
                      <a:ext uri="{FF2B5EF4-FFF2-40B4-BE49-F238E27FC236}">
                        <a16:creationId xmlns:a16="http://schemas.microsoft.com/office/drawing/2014/main" id="{B22546A3-90B2-4234-81A2-9C3FBF2E04D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直线连接符 192">
                  <a:extLst>
                    <a:ext uri="{FF2B5EF4-FFF2-40B4-BE49-F238E27FC236}">
                      <a16:creationId xmlns:a16="http://schemas.microsoft.com/office/drawing/2014/main" id="{3267DB42-DBF7-4D76-93BD-A6D615D1C3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830609" y="4230079"/>
                  <a:ext cx="505879" cy="0"/>
                </a:xfrm>
                <a:prstGeom prst="line">
                  <a:avLst/>
                </a:prstGeom>
                <a:solidFill>
                  <a:srgbClr val="C0C0C0">
                    <a:alpha val="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8" name="矩形 217">
                  <a:extLst>
                    <a:ext uri="{FF2B5EF4-FFF2-40B4-BE49-F238E27FC236}">
                      <a16:creationId xmlns:a16="http://schemas.microsoft.com/office/drawing/2014/main" id="{2C18C1C1-C671-458A-B256-B25EEB38628F}"/>
                    </a:ext>
                  </a:extLst>
                </p:cNvPr>
                <p:cNvSpPr/>
                <p:nvPr/>
              </p:nvSpPr>
              <p:spPr bwMode="auto">
                <a:xfrm>
                  <a:off x="4557087" y="4324214"/>
                  <a:ext cx="635993" cy="500114"/>
                </a:xfrm>
                <a:prstGeom prst="rect">
                  <a:avLst/>
                </a:prstGeom>
                <a:solidFill>
                  <a:srgbClr val="FF260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9" name="文本框 218">
                      <a:extLst>
                        <a:ext uri="{FF2B5EF4-FFF2-40B4-BE49-F238E27FC236}">
                          <a16:creationId xmlns:a16="http://schemas.microsoft.com/office/drawing/2014/main" id="{36767F86-1750-4623-A7A6-628161A123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2779" y="4384628"/>
                      <a:ext cx="531812" cy="40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219" name="文本框 218">
                      <a:extLst>
                        <a:ext uri="{FF2B5EF4-FFF2-40B4-BE49-F238E27FC236}">
                          <a16:creationId xmlns:a16="http://schemas.microsoft.com/office/drawing/2014/main" id="{36767F86-1750-4623-A7A6-628161A123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42779" y="4384628"/>
                      <a:ext cx="531812" cy="400944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0" name="上箭头 195">
                  <a:extLst>
                    <a:ext uri="{FF2B5EF4-FFF2-40B4-BE49-F238E27FC236}">
                      <a16:creationId xmlns:a16="http://schemas.microsoft.com/office/drawing/2014/main" id="{B552B14F-39FE-402B-915E-7A57A00F6A4C}"/>
                    </a:ext>
                  </a:extLst>
                </p:cNvPr>
                <p:cNvSpPr/>
                <p:nvPr/>
              </p:nvSpPr>
              <p:spPr bwMode="auto">
                <a:xfrm rot="10800000">
                  <a:off x="4724245" y="4081770"/>
                  <a:ext cx="363114" cy="252411"/>
                </a:xfrm>
                <a:prstGeom prst="upArrow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cxnSp>
              <p:nvCxnSpPr>
                <p:cNvPr id="221" name="肘形连接符 196">
                  <a:extLst>
                    <a:ext uri="{FF2B5EF4-FFF2-40B4-BE49-F238E27FC236}">
                      <a16:creationId xmlns:a16="http://schemas.microsoft.com/office/drawing/2014/main" id="{EB63CF79-1B99-4A7E-82D9-77108600F88F}"/>
                    </a:ext>
                  </a:extLst>
                </p:cNvPr>
                <p:cNvCxnSpPr>
                  <a:cxnSpLocks/>
                  <a:stCxn id="191" idx="0"/>
                  <a:endCxn id="211" idx="0"/>
                </p:cNvCxnSpPr>
                <p:nvPr/>
              </p:nvCxnSpPr>
              <p:spPr bwMode="auto">
                <a:xfrm rot="16200000" flipV="1">
                  <a:off x="4418799" y="3439173"/>
                  <a:ext cx="9337" cy="2849540"/>
                </a:xfrm>
                <a:prstGeom prst="bentConnector3">
                  <a:avLst>
                    <a:gd name="adj1" fmla="val 11123916"/>
                  </a:avLst>
                </a:prstGeom>
                <a:solidFill>
                  <a:srgbClr val="C0C0C0">
                    <a:alpha val="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22" name="组合 221">
                  <a:extLst>
                    <a:ext uri="{FF2B5EF4-FFF2-40B4-BE49-F238E27FC236}">
                      <a16:creationId xmlns:a16="http://schemas.microsoft.com/office/drawing/2014/main" id="{5F466965-65AE-431C-9328-B8818F79A9AB}"/>
                    </a:ext>
                  </a:extLst>
                </p:cNvPr>
                <p:cNvGrpSpPr/>
                <p:nvPr/>
              </p:nvGrpSpPr>
              <p:grpSpPr>
                <a:xfrm>
                  <a:off x="3315359" y="3776182"/>
                  <a:ext cx="293290" cy="112706"/>
                  <a:chOff x="755576" y="2924944"/>
                  <a:chExt cx="792088" cy="288032"/>
                </a:xfrm>
              </p:grpSpPr>
              <p:cxnSp>
                <p:nvCxnSpPr>
                  <p:cNvPr id="223" name="直接连接符 50">
                    <a:extLst>
                      <a:ext uri="{FF2B5EF4-FFF2-40B4-BE49-F238E27FC236}">
                        <a16:creationId xmlns:a16="http://schemas.microsoft.com/office/drawing/2014/main" id="{CAF1CD5B-0F5C-435F-8175-2922527717A6}"/>
                      </a:ext>
                    </a:extLst>
                  </p:cNvPr>
                  <p:cNvCxnSpPr/>
                  <p:nvPr/>
                </p:nvCxnSpPr>
                <p:spPr>
                  <a:xfrm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直接连接符 51">
                    <a:extLst>
                      <a:ext uri="{FF2B5EF4-FFF2-40B4-BE49-F238E27FC236}">
                        <a16:creationId xmlns:a16="http://schemas.microsoft.com/office/drawing/2014/main" id="{7C919A1F-7C91-4C7F-8536-3457670B71A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5576" y="2924944"/>
                    <a:ext cx="792088" cy="2880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55A7CCAE-7715-4419-8B53-301F11FF3C4F}"/>
                    </a:ext>
                  </a:extLst>
                </p:cNvPr>
                <p:cNvSpPr/>
                <p:nvPr/>
              </p:nvSpPr>
              <p:spPr bwMode="auto">
                <a:xfrm>
                  <a:off x="3130469" y="4129693"/>
                  <a:ext cx="635993" cy="500114"/>
                </a:xfrm>
                <a:prstGeom prst="rect">
                  <a:avLst/>
                </a:prstGeom>
                <a:solidFill>
                  <a:srgbClr val="FF260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6" name="文本框 225">
                      <a:extLst>
                        <a:ext uri="{FF2B5EF4-FFF2-40B4-BE49-F238E27FC236}">
                          <a16:creationId xmlns:a16="http://schemas.microsoft.com/office/drawing/2014/main" id="{9C55BF68-C4DF-401D-B847-A30C62CB96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16161" y="4190107"/>
                      <a:ext cx="531812" cy="4009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kumimoji="1" lang="zh-CN" altLang="en-US" sz="2000" b="0" dirty="0"/>
                    </a:p>
                  </p:txBody>
                </p:sp>
              </mc:Choice>
              <mc:Fallback xmlns="">
                <p:sp>
                  <p:nvSpPr>
                    <p:cNvPr id="226" name="文本框 225">
                      <a:extLst>
                        <a:ext uri="{FF2B5EF4-FFF2-40B4-BE49-F238E27FC236}">
                          <a16:creationId xmlns:a16="http://schemas.microsoft.com/office/drawing/2014/main" id="{9C55BF68-C4DF-401D-B847-A30C62CB96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6161" y="4190107"/>
                      <a:ext cx="531812" cy="400944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 b="-27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7" name="上箭头 202">
                  <a:extLst>
                    <a:ext uri="{FF2B5EF4-FFF2-40B4-BE49-F238E27FC236}">
                      <a16:creationId xmlns:a16="http://schemas.microsoft.com/office/drawing/2014/main" id="{8D059482-9150-434A-9BA5-03002B2725CD}"/>
                    </a:ext>
                  </a:extLst>
                </p:cNvPr>
                <p:cNvSpPr/>
                <p:nvPr/>
              </p:nvSpPr>
              <p:spPr bwMode="auto">
                <a:xfrm rot="10800000">
                  <a:off x="3297627" y="3887249"/>
                  <a:ext cx="363114" cy="252411"/>
                </a:xfrm>
                <a:prstGeom prst="upArrow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228" name="文本框 227">
                  <a:extLst>
                    <a:ext uri="{FF2B5EF4-FFF2-40B4-BE49-F238E27FC236}">
                      <a16:creationId xmlns:a16="http://schemas.microsoft.com/office/drawing/2014/main" id="{FA197A42-8584-447C-B6D2-25EF51502F66}"/>
                    </a:ext>
                  </a:extLst>
                </p:cNvPr>
                <p:cNvSpPr txBox="1"/>
                <p:nvPr/>
              </p:nvSpPr>
              <p:spPr>
                <a:xfrm>
                  <a:off x="4735220" y="5427652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400" b="0" dirty="0"/>
                    <a:t>…</a:t>
                  </a:r>
                  <a:endParaRPr kumimoji="1" lang="zh-CN" altLang="en-US" sz="2400" b="0" dirty="0"/>
                </a:p>
              </p:txBody>
            </p:sp>
            <p:pic>
              <p:nvPicPr>
                <p:cNvPr id="231" name="图形 230" descr="大脑">
                  <a:extLst>
                    <a:ext uri="{FF2B5EF4-FFF2-40B4-BE49-F238E27FC236}">
                      <a16:creationId xmlns:a16="http://schemas.microsoft.com/office/drawing/2014/main" id="{E79E4B84-64C3-4A81-BD81-9B82A6AAB7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7086" y="3895147"/>
                  <a:ext cx="543059" cy="543058"/>
                </a:xfrm>
                <a:prstGeom prst="rect">
                  <a:avLst/>
                </a:prstGeom>
              </p:spPr>
            </p:pic>
            <p:sp>
              <p:nvSpPr>
                <p:cNvPr id="232" name="上箭头 207">
                  <a:extLst>
                    <a:ext uri="{FF2B5EF4-FFF2-40B4-BE49-F238E27FC236}">
                      <a16:creationId xmlns:a16="http://schemas.microsoft.com/office/drawing/2014/main" id="{793BED20-A903-4026-9AC0-661685A27924}"/>
                    </a:ext>
                  </a:extLst>
                </p:cNvPr>
                <p:cNvSpPr/>
                <p:nvPr/>
              </p:nvSpPr>
              <p:spPr bwMode="auto">
                <a:xfrm rot="5400000">
                  <a:off x="7229322" y="4037393"/>
                  <a:ext cx="363117" cy="252412"/>
                </a:xfrm>
                <a:prstGeom prst="upArrow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233" name="矩形 232">
                  <a:extLst>
                    <a:ext uri="{FF2B5EF4-FFF2-40B4-BE49-F238E27FC236}">
                      <a16:creationId xmlns:a16="http://schemas.microsoft.com/office/drawing/2014/main" id="{FD3AA925-660E-4F7B-BE74-07BF991694BF}"/>
                    </a:ext>
                  </a:extLst>
                </p:cNvPr>
                <p:cNvSpPr/>
                <p:nvPr/>
              </p:nvSpPr>
              <p:spPr bwMode="auto">
                <a:xfrm>
                  <a:off x="4333637" y="3920679"/>
                  <a:ext cx="1394852" cy="988542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grpSp>
              <p:nvGrpSpPr>
                <p:cNvPr id="234" name="组合 233">
                  <a:extLst>
                    <a:ext uri="{FF2B5EF4-FFF2-40B4-BE49-F238E27FC236}">
                      <a16:creationId xmlns:a16="http://schemas.microsoft.com/office/drawing/2014/main" id="{FB126A1D-6E83-4710-B4C1-135162F47A92}"/>
                    </a:ext>
                  </a:extLst>
                </p:cNvPr>
                <p:cNvGrpSpPr/>
                <p:nvPr/>
              </p:nvGrpSpPr>
              <p:grpSpPr>
                <a:xfrm>
                  <a:off x="3652367" y="4138023"/>
                  <a:ext cx="531812" cy="479103"/>
                  <a:chOff x="6337258" y="5080878"/>
                  <a:chExt cx="531812" cy="479103"/>
                </a:xfrm>
              </p:grpSpPr>
              <p:sp>
                <p:nvSpPr>
                  <p:cNvPr id="235" name="矩形 234">
                    <a:extLst>
                      <a:ext uri="{FF2B5EF4-FFF2-40B4-BE49-F238E27FC236}">
                        <a16:creationId xmlns:a16="http://schemas.microsoft.com/office/drawing/2014/main" id="{82AD5CFF-2B4D-4230-A727-A87971694A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9345" y="5080878"/>
                    <a:ext cx="192454" cy="479103"/>
                  </a:xfrm>
                  <a:prstGeom prst="rect">
                    <a:avLst/>
                  </a:prstGeom>
                  <a:solidFill>
                    <a:srgbClr val="FF2600">
                      <a:alpha val="38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6" name="文本框 235">
                        <a:extLst>
                          <a:ext uri="{FF2B5EF4-FFF2-40B4-BE49-F238E27FC236}">
                            <a16:creationId xmlns:a16="http://schemas.microsoft.com/office/drawing/2014/main" id="{A7C7858D-4D69-470F-B721-C55A263E89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54" name="文本框 153">
                        <a:extLst>
                          <a:ext uri="{FF2B5EF4-FFF2-40B4-BE49-F238E27FC236}">
                            <a16:creationId xmlns:a16="http://schemas.microsoft.com/office/drawing/2014/main" id="{C19BFAE0-411E-974B-830F-5C55135F30F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blipFill>
                        <a:blip r:embed="rId58"/>
                        <a:stretch>
                          <a:fillRect b="-1212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37" name="组合 236">
                  <a:extLst>
                    <a:ext uri="{FF2B5EF4-FFF2-40B4-BE49-F238E27FC236}">
                      <a16:creationId xmlns:a16="http://schemas.microsoft.com/office/drawing/2014/main" id="{B2E2C9A8-5498-4987-B1EA-140B1ABFA0B4}"/>
                    </a:ext>
                  </a:extLst>
                </p:cNvPr>
                <p:cNvGrpSpPr/>
                <p:nvPr/>
              </p:nvGrpSpPr>
              <p:grpSpPr>
                <a:xfrm>
                  <a:off x="5075842" y="4330968"/>
                  <a:ext cx="531812" cy="479103"/>
                  <a:chOff x="6337258" y="5080878"/>
                  <a:chExt cx="531812" cy="479103"/>
                </a:xfrm>
              </p:grpSpPr>
              <p:sp>
                <p:nvSpPr>
                  <p:cNvPr id="238" name="矩形 237">
                    <a:extLst>
                      <a:ext uri="{FF2B5EF4-FFF2-40B4-BE49-F238E27FC236}">
                        <a16:creationId xmlns:a16="http://schemas.microsoft.com/office/drawing/2014/main" id="{6599AFEC-06B3-4AAE-8A3D-5CCFD1783A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9345" y="5080878"/>
                    <a:ext cx="192454" cy="479103"/>
                  </a:xfrm>
                  <a:prstGeom prst="rect">
                    <a:avLst/>
                  </a:prstGeom>
                  <a:solidFill>
                    <a:srgbClr val="FF2600">
                      <a:alpha val="38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 Unicode MS" pitchFamily="50" charset="-127"/>
                      <a:cs typeface="Arial Unicode MS" pitchFamily="50" charset="-127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9" name="文本框 238">
                        <a:extLst>
                          <a:ext uri="{FF2B5EF4-FFF2-40B4-BE49-F238E27FC236}">
                            <a16:creationId xmlns:a16="http://schemas.microsoft.com/office/drawing/2014/main" id="{936C2B6F-F8D6-409C-91B7-C0B946D9D9D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m:oMathPara>
                        </a14:m>
                        <a:endParaRPr kumimoji="1" lang="zh-CN" altLang="en-US" sz="2000" b="0" dirty="0"/>
                      </a:p>
                    </p:txBody>
                  </p:sp>
                </mc:Choice>
                <mc:Fallback xmlns="">
                  <p:sp>
                    <p:nvSpPr>
                      <p:cNvPr id="157" name="文本框 156">
                        <a:extLst>
                          <a:ext uri="{FF2B5EF4-FFF2-40B4-BE49-F238E27FC236}">
                            <a16:creationId xmlns:a16="http://schemas.microsoft.com/office/drawing/2014/main" id="{5C9157EA-F9F9-6448-85A0-24EF6DE8C94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7258" y="5088441"/>
                        <a:ext cx="531812" cy="400944"/>
                      </a:xfrm>
                      <a:prstGeom prst="rect">
                        <a:avLst/>
                      </a:prstGeom>
                      <a:blipFill>
                        <a:blip r:embed="rId59"/>
                        <a:stretch>
                          <a:fillRect b="-1562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pic>
            <p:nvPicPr>
              <p:cNvPr id="241" name="图形 240" descr="云">
                <a:extLst>
                  <a:ext uri="{FF2B5EF4-FFF2-40B4-BE49-F238E27FC236}">
                    <a16:creationId xmlns:a16="http://schemas.microsoft.com/office/drawing/2014/main" id="{F627B041-121F-473E-BE9C-00AF07A7A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p:blipFill>
            <p:spPr>
              <a:xfrm>
                <a:off x="5452563" y="4207571"/>
                <a:ext cx="714376" cy="714375"/>
              </a:xfrm>
              <a:prstGeom prst="rect">
                <a:avLst/>
              </a:prstGeom>
            </p:spPr>
          </p:pic>
        </p:grpSp>
        <p:sp>
          <p:nvSpPr>
            <p:cNvPr id="243" name="文本框 242">
              <a:extLst>
                <a:ext uri="{FF2B5EF4-FFF2-40B4-BE49-F238E27FC236}">
                  <a16:creationId xmlns:a16="http://schemas.microsoft.com/office/drawing/2014/main" id="{37401D85-4FAE-406F-AA1B-A528F119200F}"/>
                </a:ext>
              </a:extLst>
            </p:cNvPr>
            <p:cNvSpPr txBox="1"/>
            <p:nvPr/>
          </p:nvSpPr>
          <p:spPr>
            <a:xfrm>
              <a:off x="2577860" y="5838524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2</a:t>
              </a:r>
              <a:endParaRPr kumimoji="1" lang="zh-CN" altLang="en-US" sz="1600" b="0" dirty="0"/>
            </a:p>
          </p:txBody>
        </p:sp>
        <p:sp>
          <p:nvSpPr>
            <p:cNvPr id="244" name="文本框 243">
              <a:extLst>
                <a:ext uri="{FF2B5EF4-FFF2-40B4-BE49-F238E27FC236}">
                  <a16:creationId xmlns:a16="http://schemas.microsoft.com/office/drawing/2014/main" id="{277DE66D-4CEE-4531-9623-F7FCE9F448A0}"/>
                </a:ext>
              </a:extLst>
            </p:cNvPr>
            <p:cNvSpPr txBox="1"/>
            <p:nvPr/>
          </p:nvSpPr>
          <p:spPr>
            <a:xfrm>
              <a:off x="3800078" y="5828744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Silo n</a:t>
              </a:r>
              <a:endParaRPr kumimoji="1" lang="zh-CN" altLang="en-US" sz="1600" b="0" dirty="0"/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3D294111-8729-4756-ABA2-3CEDD97C6A51}"/>
                </a:ext>
              </a:extLst>
            </p:cNvPr>
            <p:cNvSpPr txBox="1"/>
            <p:nvPr/>
          </p:nvSpPr>
          <p:spPr>
            <a:xfrm>
              <a:off x="5084036" y="47440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Server</a:t>
              </a:r>
              <a:endParaRPr kumimoji="1" lang="zh-CN" altLang="en-US" sz="1600" b="0" dirty="0"/>
            </a:p>
          </p:txBody>
        </p:sp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C0EF16E5-2318-436F-9BEE-FDC92701BB8C}"/>
                </a:ext>
              </a:extLst>
            </p:cNvPr>
            <p:cNvSpPr txBox="1"/>
            <p:nvPr/>
          </p:nvSpPr>
          <p:spPr>
            <a:xfrm>
              <a:off x="6008381" y="47440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0" dirty="0"/>
                <a:t>Model</a:t>
              </a:r>
              <a:endParaRPr kumimoji="1" lang="zh-CN" altLang="en-US" sz="1600" b="0" dirty="0"/>
            </a:p>
          </p:txBody>
        </p:sp>
      </p:grpSp>
      <p:sp>
        <p:nvSpPr>
          <p:cNvPr id="247" name="矩形标注 131">
            <a:extLst>
              <a:ext uri="{FF2B5EF4-FFF2-40B4-BE49-F238E27FC236}">
                <a16:creationId xmlns:a16="http://schemas.microsoft.com/office/drawing/2014/main" id="{71242BEF-6392-42D6-B79D-B7B834D95661}"/>
              </a:ext>
            </a:extLst>
          </p:cNvPr>
          <p:cNvSpPr/>
          <p:nvPr/>
        </p:nvSpPr>
        <p:spPr bwMode="auto">
          <a:xfrm>
            <a:off x="6232874" y="5097921"/>
            <a:ext cx="2477990" cy="923330"/>
          </a:xfrm>
          <a:prstGeom prst="wedgeRectCallout">
            <a:avLst>
              <a:gd name="adj1" fmla="val -103627"/>
              <a:gd name="adj2" fmla="val -4987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8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F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eatures/labels need to be generated by </a:t>
            </a:r>
          </a:p>
          <a:p>
            <a:pPr eaLnBrk="1" hangingPunct="1"/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two</a:t>
            </a:r>
            <a:r>
              <a:rPr kumimoji="0" lang="en-US" altLang="zh-CN" sz="1800" i="0" u="none" strike="noStrike" cap="none" normalizeH="0" dirty="0">
                <a:ln>
                  <a:noFill/>
                </a:ln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 </a:t>
            </a:r>
            <a:r>
              <a:rPr kumimoji="0" lang="en-US" altLang="zh-CN" sz="180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imHei" panose="02010609060101010101" pitchFamily="49" charset="-122"/>
                <a:cs typeface="Arial Unicode MS" pitchFamily="50" charset="-127"/>
              </a:rPr>
              <a:t>silos</a:t>
            </a: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248" name="矩形标注 131">
            <a:extLst>
              <a:ext uri="{FF2B5EF4-FFF2-40B4-BE49-F238E27FC236}">
                <a16:creationId xmlns:a16="http://schemas.microsoft.com/office/drawing/2014/main" id="{EBAB152E-8837-4247-B4FD-022EBFBB9D37}"/>
              </a:ext>
            </a:extLst>
          </p:cNvPr>
          <p:cNvSpPr/>
          <p:nvPr/>
        </p:nvSpPr>
        <p:spPr bwMode="auto">
          <a:xfrm>
            <a:off x="332469" y="4420703"/>
            <a:ext cx="1481573" cy="923330"/>
          </a:xfrm>
          <a:prstGeom prst="wedgeRectCallout">
            <a:avLst>
              <a:gd name="adj1" fmla="val 49981"/>
              <a:gd name="adj2" fmla="val 66691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8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Raw data: documents and queries</a:t>
            </a: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818FE1C-CF49-4C42-94C2-4BF5863E3ED0}"/>
              </a:ext>
            </a:extLst>
          </p:cNvPr>
          <p:cNvCxnSpPr/>
          <p:nvPr/>
        </p:nvCxnSpPr>
        <p:spPr bwMode="auto">
          <a:xfrm flipV="1">
            <a:off x="6977851" y="4630806"/>
            <a:ext cx="114429" cy="507814"/>
          </a:xfrm>
          <a:prstGeom prst="lin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B549AE8A-CA0A-4ADC-AA4C-41FF5D8B27FC}"/>
              </a:ext>
            </a:extLst>
          </p:cNvPr>
          <p:cNvCxnSpPr/>
          <p:nvPr/>
        </p:nvCxnSpPr>
        <p:spPr bwMode="auto">
          <a:xfrm flipV="1">
            <a:off x="7707353" y="4659370"/>
            <a:ext cx="114429" cy="507814"/>
          </a:xfrm>
          <a:prstGeom prst="line">
            <a:avLst/>
          </a:prstGeom>
          <a:solidFill>
            <a:srgbClr val="C0C0C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750EE75-F697-4178-905C-C7E3A971F4A3}"/>
              </a:ext>
            </a:extLst>
          </p:cNvPr>
          <p:cNvSpPr txBox="1"/>
          <p:nvPr/>
        </p:nvSpPr>
        <p:spPr>
          <a:xfrm>
            <a:off x="6636463" y="4354967"/>
            <a:ext cx="107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TF,IDF,etc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5F1881D6-817F-4DF7-8BB1-C477B95B2B3E}"/>
              </a:ext>
            </a:extLst>
          </p:cNvPr>
          <p:cNvSpPr txBox="1"/>
          <p:nvPr/>
        </p:nvSpPr>
        <p:spPr>
          <a:xfrm>
            <a:off x="7594045" y="4134981"/>
            <a:ext cx="10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relevence</a:t>
            </a:r>
            <a:r>
              <a:rPr lang="en-US" altLang="zh-CN" dirty="0"/>
              <a:t> score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5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0" grpId="0"/>
      <p:bldP spid="151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 animBg="1"/>
      <p:bldP spid="177" grpId="0"/>
      <p:bldP spid="4" grpId="0"/>
      <p:bldP spid="178" grpId="0"/>
      <p:bldP spid="179" grpId="0" animBg="1"/>
      <p:bldP spid="247" grpId="0" animBg="1"/>
      <p:bldP spid="248" grpId="0" animBg="1"/>
      <p:bldP spid="11" grpId="0"/>
      <p:bldP spid="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957263"/>
            <a:ext cx="8624888" cy="46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85763" indent="-385763" defTabSz="1030288">
              <a:spcBef>
                <a:spcPct val="20000"/>
              </a:spcBef>
              <a:buClr>
                <a:srgbClr val="660033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spcBef>
                <a:spcPct val="20000"/>
              </a:spcBef>
              <a:buClr>
                <a:schemeClr val="accent2"/>
              </a:buClr>
              <a:buSzPct val="70000"/>
              <a:buChar char="o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02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SzPct val="60000"/>
              <a:defRPr/>
            </a:pPr>
            <a:r>
              <a:rPr lang="en-US" altLang="zh-CN" sz="2800" dirty="0">
                <a:latin typeface="+mn-lt"/>
                <a:cs typeface="ＭＳ Ｐゴシック" charset="-128"/>
              </a:rPr>
              <a:t>Objective of our work</a:t>
            </a:r>
          </a:p>
        </p:txBody>
      </p:sp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75"/>
          </a:xfrm>
        </p:spPr>
        <p:txBody>
          <a:bodyPr/>
          <a:lstStyle/>
          <a:p>
            <a:pPr algn="ctr" eaLnBrk="1" hangingPunct="1"/>
            <a:r>
              <a:rPr lang="en-US" altLang="zh-CN" sz="3500" dirty="0"/>
              <a:t>Motivation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02C775CC-3AA2-447E-AB60-4447F082E1F4}"/>
              </a:ext>
            </a:extLst>
          </p:cNvPr>
          <p:cNvSpPr txBox="1">
            <a:spLocks/>
          </p:cNvSpPr>
          <p:nvPr/>
        </p:nvSpPr>
        <p:spPr>
          <a:xfrm>
            <a:off x="0" y="6277900"/>
            <a:ext cx="9144000" cy="550806"/>
          </a:xfrm>
          <a:prstGeom prst="rect">
            <a:avLst/>
          </a:prstGeom>
          <a:solidFill>
            <a:srgbClr val="0070C0">
              <a:alpha val="89804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2650" dirty="0">
                <a:solidFill>
                  <a:srgbClr val="FFFF66"/>
                </a:solidFill>
                <a:cs typeface="ＭＳ Ｐゴシック" charset="-128"/>
              </a:rPr>
              <a:t>Objective: a privacy-preserving and efficient framework</a:t>
            </a:r>
            <a:endParaRPr lang="en-US" altLang="zh-CN" sz="2650" dirty="0">
              <a:solidFill>
                <a:srgbClr val="FF0000"/>
              </a:solidFill>
              <a:cs typeface="ＭＳ Ｐゴシック" charset="-128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21D5FC2-610A-4DF8-B64D-55EBACD9F247}"/>
              </a:ext>
            </a:extLst>
          </p:cNvPr>
          <p:cNvSpPr/>
          <p:nvPr/>
        </p:nvSpPr>
        <p:spPr bwMode="auto">
          <a:xfrm>
            <a:off x="1780739" y="1441916"/>
            <a:ext cx="5810032" cy="19253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4BB44C59-E752-4F84-A3CD-66C8C63AA286}"/>
              </a:ext>
            </a:extLst>
          </p:cNvPr>
          <p:cNvGrpSpPr/>
          <p:nvPr/>
        </p:nvGrpSpPr>
        <p:grpSpPr>
          <a:xfrm>
            <a:off x="5888085" y="3693168"/>
            <a:ext cx="967452" cy="880179"/>
            <a:chOff x="2022447" y="3645024"/>
            <a:chExt cx="967452" cy="880179"/>
          </a:xfrm>
        </p:grpSpPr>
        <p:pic>
          <p:nvPicPr>
            <p:cNvPr id="125" name="图形 124" descr="云">
              <a:extLst>
                <a:ext uri="{FF2B5EF4-FFF2-40B4-BE49-F238E27FC236}">
                  <a16:creationId xmlns:a16="http://schemas.microsoft.com/office/drawing/2014/main" id="{3897EA3B-1F19-480B-B932-D3F0DE87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0030" y="3645024"/>
              <a:ext cx="714376" cy="714376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5FEE192B-3D25-4CFE-AD56-27A1A3C41595}"/>
                </a:ext>
              </a:extLst>
            </p:cNvPr>
            <p:cNvSpPr txBox="1"/>
            <p:nvPr/>
          </p:nvSpPr>
          <p:spPr>
            <a:xfrm>
              <a:off x="2022447" y="4125093"/>
              <a:ext cx="967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>
                  <a:latin typeface="+mj-lt"/>
                  <a:ea typeface="SimHei" panose="02010609060101010101" pitchFamily="49" charset="-122"/>
                </a:rPr>
                <a:t>Server</a:t>
              </a:r>
              <a:endParaRPr kumimoji="1" lang="zh-CN" altLang="en-US" sz="2000" b="0" dirty="0">
                <a:latin typeface="+mj-lt"/>
                <a:ea typeface="SimHei" panose="02010609060101010101" pitchFamily="49" charset="-122"/>
              </a:endParaRPr>
            </a:p>
          </p:txBody>
        </p:sp>
      </p:grpSp>
      <p:pic>
        <p:nvPicPr>
          <p:cNvPr id="128" name="图形 127" descr="用户">
            <a:extLst>
              <a:ext uri="{FF2B5EF4-FFF2-40B4-BE49-F238E27FC236}">
                <a16:creationId xmlns:a16="http://schemas.microsoft.com/office/drawing/2014/main" id="{A8E57100-99A7-4ED8-B4E4-D9014C154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0465" y="5253470"/>
            <a:ext cx="720080" cy="720080"/>
          </a:xfrm>
          <a:prstGeom prst="rect">
            <a:avLst/>
          </a:prstGeom>
        </p:spPr>
      </p:pic>
      <p:pic>
        <p:nvPicPr>
          <p:cNvPr id="131" name="图形 130" descr="用户">
            <a:extLst>
              <a:ext uri="{FF2B5EF4-FFF2-40B4-BE49-F238E27FC236}">
                <a16:creationId xmlns:a16="http://schemas.microsoft.com/office/drawing/2014/main" id="{C87A5450-D695-4BFD-8350-D157180CF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2633" y="5253470"/>
            <a:ext cx="720080" cy="720080"/>
          </a:xfrm>
          <a:prstGeom prst="rect">
            <a:avLst/>
          </a:prstGeom>
        </p:spPr>
      </p:pic>
      <p:pic>
        <p:nvPicPr>
          <p:cNvPr id="134" name="图形 133" descr="用户">
            <a:extLst>
              <a:ext uri="{FF2B5EF4-FFF2-40B4-BE49-F238E27FC236}">
                <a16:creationId xmlns:a16="http://schemas.microsoft.com/office/drawing/2014/main" id="{81E1E4EE-2B2B-4A28-BDBD-3D503315B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8695" y="5253470"/>
            <a:ext cx="720080" cy="720080"/>
          </a:xfrm>
          <a:prstGeom prst="rect">
            <a:avLst/>
          </a:prstGeom>
        </p:spPr>
      </p:pic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EEA3571D-408E-40F3-AD19-18893617044A}"/>
              </a:ext>
            </a:extLst>
          </p:cNvPr>
          <p:cNvGrpSpPr/>
          <p:nvPr/>
        </p:nvGrpSpPr>
        <p:grpSpPr>
          <a:xfrm>
            <a:off x="5050625" y="4964600"/>
            <a:ext cx="648000" cy="648000"/>
            <a:chOff x="4500794" y="4845190"/>
            <a:chExt cx="648000" cy="648000"/>
          </a:xfrm>
        </p:grpSpPr>
        <p:pic>
          <p:nvPicPr>
            <p:cNvPr id="137" name="图形 136" descr="数据库">
              <a:extLst>
                <a:ext uri="{FF2B5EF4-FFF2-40B4-BE49-F238E27FC236}">
                  <a16:creationId xmlns:a16="http://schemas.microsoft.com/office/drawing/2014/main" id="{A857A9E9-5696-430A-83A4-DBC6A8AC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BD9C5CE7-9893-4C4B-87C2-DED55390E2A2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BD9C5CE7-9893-4C4B-87C2-DED55390E2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55858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0299B45C-2ECE-4FAA-876E-CEEC278E6A6D}"/>
              </a:ext>
            </a:extLst>
          </p:cNvPr>
          <p:cNvGrpSpPr/>
          <p:nvPr/>
        </p:nvGrpSpPr>
        <p:grpSpPr>
          <a:xfrm>
            <a:off x="5061615" y="5574186"/>
            <a:ext cx="662252" cy="651298"/>
            <a:chOff x="5135848" y="4823752"/>
            <a:chExt cx="662252" cy="651298"/>
          </a:xfrm>
        </p:grpSpPr>
        <p:pic>
          <p:nvPicPr>
            <p:cNvPr id="140" name="图形 139" descr="数据库">
              <a:extLst>
                <a:ext uri="{FF2B5EF4-FFF2-40B4-BE49-F238E27FC236}">
                  <a16:creationId xmlns:a16="http://schemas.microsoft.com/office/drawing/2014/main" id="{D44FB647-6E40-4C42-A712-4937CC16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本框 140">
                  <a:extLst>
                    <a:ext uri="{FF2B5EF4-FFF2-40B4-BE49-F238E27FC236}">
                      <a16:creationId xmlns:a16="http://schemas.microsoft.com/office/drawing/2014/main" id="{F19BED72-714A-454D-8A5B-ED3B193E4F93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41" name="文本框 140">
                  <a:extLst>
                    <a:ext uri="{FF2B5EF4-FFF2-40B4-BE49-F238E27FC236}">
                      <a16:creationId xmlns:a16="http://schemas.microsoft.com/office/drawing/2014/main" id="{F19BED72-714A-454D-8A5B-ED3B193E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5380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矩形 141">
            <a:extLst>
              <a:ext uri="{FF2B5EF4-FFF2-40B4-BE49-F238E27FC236}">
                <a16:creationId xmlns:a16="http://schemas.microsoft.com/office/drawing/2014/main" id="{D010A4CE-D481-4C84-B24D-06D54A9EA579}"/>
              </a:ext>
            </a:extLst>
          </p:cNvPr>
          <p:cNvSpPr/>
          <p:nvPr/>
        </p:nvSpPr>
        <p:spPr bwMode="auto">
          <a:xfrm>
            <a:off x="5928937" y="5328426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BC06F302-3B9B-43CA-8F8F-7201350C0417}"/>
                  </a:ext>
                </a:extLst>
              </p:cNvPr>
              <p:cNvSpPr txBox="1"/>
              <p:nvPr/>
            </p:nvSpPr>
            <p:spPr>
              <a:xfrm>
                <a:off x="6014629" y="5388840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BC06F302-3B9B-43CA-8F8F-7201350C0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29" y="5388840"/>
                <a:ext cx="531812" cy="4009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FB5B8B1E-CE03-4D97-862B-BA2F93DE2B92}"/>
              </a:ext>
            </a:extLst>
          </p:cNvPr>
          <p:cNvGrpSpPr/>
          <p:nvPr/>
        </p:nvGrpSpPr>
        <p:grpSpPr>
          <a:xfrm>
            <a:off x="6451013" y="5328426"/>
            <a:ext cx="531812" cy="479103"/>
            <a:chOff x="6337258" y="5080878"/>
            <a:chExt cx="531812" cy="479103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E89816E7-DB36-4745-9500-22B061B69228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4943436E-FE00-43A3-8C89-1F9BB59A1BBB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185" name="文本框 184">
                  <a:extLst>
                    <a:ext uri="{FF2B5EF4-FFF2-40B4-BE49-F238E27FC236}">
                      <a16:creationId xmlns:a16="http://schemas.microsoft.com/office/drawing/2014/main" id="{7B6335E5-F186-1746-9820-A6D53E403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1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9" name="上箭头 208">
            <a:extLst>
              <a:ext uri="{FF2B5EF4-FFF2-40B4-BE49-F238E27FC236}">
                <a16:creationId xmlns:a16="http://schemas.microsoft.com/office/drawing/2014/main" id="{95528821-E910-4E26-91BF-C64662A9CA4D}"/>
              </a:ext>
            </a:extLst>
          </p:cNvPr>
          <p:cNvSpPr/>
          <p:nvPr/>
        </p:nvSpPr>
        <p:spPr bwMode="auto">
          <a:xfrm rot="5400000">
            <a:off x="5585554" y="5485313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CBFEC72-A84A-4A0F-88FB-5CE03861C031}"/>
              </a:ext>
            </a:extLst>
          </p:cNvPr>
          <p:cNvGrpSpPr/>
          <p:nvPr/>
        </p:nvGrpSpPr>
        <p:grpSpPr>
          <a:xfrm>
            <a:off x="3706725" y="5589312"/>
            <a:ext cx="648000" cy="648000"/>
            <a:chOff x="4500794" y="4845190"/>
            <a:chExt cx="648000" cy="648000"/>
          </a:xfrm>
        </p:grpSpPr>
        <p:pic>
          <p:nvPicPr>
            <p:cNvPr id="180" name="图形 179" descr="数据库">
              <a:extLst>
                <a:ext uri="{FF2B5EF4-FFF2-40B4-BE49-F238E27FC236}">
                  <a16:creationId xmlns:a16="http://schemas.microsoft.com/office/drawing/2014/main" id="{87146F23-8828-411F-9A66-887553C2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本框 183">
                  <a:extLst>
                    <a:ext uri="{FF2B5EF4-FFF2-40B4-BE49-F238E27FC236}">
                      <a16:creationId xmlns:a16="http://schemas.microsoft.com/office/drawing/2014/main" id="{85F64CD3-DDBB-4450-9032-D8C5E637E498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12" name="文本框 211">
                  <a:extLst>
                    <a:ext uri="{FF2B5EF4-FFF2-40B4-BE49-F238E27FC236}">
                      <a16:creationId xmlns:a16="http://schemas.microsoft.com/office/drawing/2014/main" id="{1D2F28EF-35C7-5D43-855B-0F3FD669C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9827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2777F15-B1CB-4008-A277-E5225AD7714A}"/>
              </a:ext>
            </a:extLst>
          </p:cNvPr>
          <p:cNvGrpSpPr/>
          <p:nvPr/>
        </p:nvGrpSpPr>
        <p:grpSpPr>
          <a:xfrm>
            <a:off x="3702735" y="4964600"/>
            <a:ext cx="651298" cy="651298"/>
            <a:chOff x="5135848" y="4823752"/>
            <a:chExt cx="651298" cy="651298"/>
          </a:xfrm>
        </p:grpSpPr>
        <p:pic>
          <p:nvPicPr>
            <p:cNvPr id="187" name="图形 186" descr="数据库">
              <a:extLst>
                <a:ext uri="{FF2B5EF4-FFF2-40B4-BE49-F238E27FC236}">
                  <a16:creationId xmlns:a16="http://schemas.microsoft.com/office/drawing/2014/main" id="{18E73A9B-221D-42D5-9600-EA985C664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本框 188">
                  <a:extLst>
                    <a:ext uri="{FF2B5EF4-FFF2-40B4-BE49-F238E27FC236}">
                      <a16:creationId xmlns:a16="http://schemas.microsoft.com/office/drawing/2014/main" id="{C3ED7E18-2DB6-4E1E-8706-8EE93FDAC93A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7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17" name="文本框 216">
                  <a:extLst>
                    <a:ext uri="{FF2B5EF4-FFF2-40B4-BE49-F238E27FC236}">
                      <a16:creationId xmlns:a16="http://schemas.microsoft.com/office/drawing/2014/main" id="{62F3A297-E5BF-B348-83CC-E60C35E85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7775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3FB9B32B-A5F0-43E7-9BFE-78FA7C36F483}"/>
              </a:ext>
            </a:extLst>
          </p:cNvPr>
          <p:cNvGrpSpPr/>
          <p:nvPr/>
        </p:nvGrpSpPr>
        <p:grpSpPr>
          <a:xfrm>
            <a:off x="2203426" y="5579975"/>
            <a:ext cx="648000" cy="648000"/>
            <a:chOff x="4500794" y="4845190"/>
            <a:chExt cx="648000" cy="648000"/>
          </a:xfrm>
        </p:grpSpPr>
        <p:pic>
          <p:nvPicPr>
            <p:cNvPr id="230" name="图形 229" descr="数据库">
              <a:extLst>
                <a:ext uri="{FF2B5EF4-FFF2-40B4-BE49-F238E27FC236}">
                  <a16:creationId xmlns:a16="http://schemas.microsoft.com/office/drawing/2014/main" id="{C2F2AF1D-3766-4A54-835B-DF127259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0794" y="4845190"/>
              <a:ext cx="648000" cy="64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D8311949-6842-4A87-B399-1849D0C715FC}"/>
                    </a:ext>
                  </a:extLst>
                </p:cNvPr>
                <p:cNvSpPr txBox="1"/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38206EF2-BC63-0A4F-B683-D76EDFEA1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03545"/>
                  <a:ext cx="533864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89DD3874-86EA-4C98-B020-C1D91C2FD75C}"/>
              </a:ext>
            </a:extLst>
          </p:cNvPr>
          <p:cNvGrpSpPr/>
          <p:nvPr/>
        </p:nvGrpSpPr>
        <p:grpSpPr>
          <a:xfrm>
            <a:off x="2199436" y="4955263"/>
            <a:ext cx="651298" cy="651298"/>
            <a:chOff x="5135848" y="4823752"/>
            <a:chExt cx="651298" cy="651298"/>
          </a:xfrm>
        </p:grpSpPr>
        <p:pic>
          <p:nvPicPr>
            <p:cNvPr id="251" name="图形 250" descr="数据库">
              <a:extLst>
                <a:ext uri="{FF2B5EF4-FFF2-40B4-BE49-F238E27FC236}">
                  <a16:creationId xmlns:a16="http://schemas.microsoft.com/office/drawing/2014/main" id="{FFB9E3CD-7D3A-4169-BC9C-9891D9805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35848" y="4823752"/>
              <a:ext cx="651298" cy="651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文本框 251">
                  <a:extLst>
                    <a:ext uri="{FF2B5EF4-FFF2-40B4-BE49-F238E27FC236}">
                      <a16:creationId xmlns:a16="http://schemas.microsoft.com/office/drawing/2014/main" id="{BED91342-F7FE-4E0A-A903-A8B835FC2BC5}"/>
                    </a:ext>
                  </a:extLst>
                </p:cNvPr>
                <p:cNvSpPr txBox="1"/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23" name="文本框 222">
                  <a:extLst>
                    <a:ext uri="{FF2B5EF4-FFF2-40B4-BE49-F238E27FC236}">
                      <a16:creationId xmlns:a16="http://schemas.microsoft.com/office/drawing/2014/main" id="{B2C79DE5-55EF-DD4F-A28B-11C1306241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295" y="4979911"/>
                  <a:ext cx="531812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3" name="肘形连接符 223">
            <a:extLst>
              <a:ext uri="{FF2B5EF4-FFF2-40B4-BE49-F238E27FC236}">
                <a16:creationId xmlns:a16="http://schemas.microsoft.com/office/drawing/2014/main" id="{BCE4758E-AF5C-4BF2-8416-52047A0DD09A}"/>
              </a:ext>
            </a:extLst>
          </p:cNvPr>
          <p:cNvCxnSpPr>
            <a:cxnSpLocks/>
            <a:stCxn id="137" idx="0"/>
            <a:endCxn id="187" idx="0"/>
          </p:cNvCxnSpPr>
          <p:nvPr/>
        </p:nvCxnSpPr>
        <p:spPr bwMode="auto">
          <a:xfrm rot="16200000" flipV="1">
            <a:off x="4701505" y="4291479"/>
            <a:ext cx="12700" cy="1346241"/>
          </a:xfrm>
          <a:prstGeom prst="bentConnector3">
            <a:avLst>
              <a:gd name="adj1" fmla="val 688586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8B1A4481-09C9-4DA0-AC03-856FE12424C3}"/>
              </a:ext>
            </a:extLst>
          </p:cNvPr>
          <p:cNvGrpSpPr/>
          <p:nvPr/>
        </p:nvGrpSpPr>
        <p:grpSpPr>
          <a:xfrm>
            <a:off x="4285545" y="4048379"/>
            <a:ext cx="293290" cy="112706"/>
            <a:chOff x="755576" y="2924944"/>
            <a:chExt cx="792088" cy="288032"/>
          </a:xfrm>
        </p:grpSpPr>
        <p:cxnSp>
          <p:nvCxnSpPr>
            <p:cNvPr id="255" name="直接连接符 50">
              <a:extLst>
                <a:ext uri="{FF2B5EF4-FFF2-40B4-BE49-F238E27FC236}">
                  <a16:creationId xmlns:a16="http://schemas.microsoft.com/office/drawing/2014/main" id="{54D36AF9-4459-453D-8BD3-B67B1FE838AB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51">
              <a:extLst>
                <a:ext uri="{FF2B5EF4-FFF2-40B4-BE49-F238E27FC236}">
                  <a16:creationId xmlns:a16="http://schemas.microsoft.com/office/drawing/2014/main" id="{BAD93885-09E4-4540-A0CF-6E47AE399D6A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直线连接符 230">
            <a:extLst>
              <a:ext uri="{FF2B5EF4-FFF2-40B4-BE49-F238E27FC236}">
                <a16:creationId xmlns:a16="http://schemas.microsoft.com/office/drawing/2014/main" id="{E727AF98-58E1-4F89-BC9F-8F442D1A8A3B}"/>
              </a:ext>
            </a:extLst>
          </p:cNvPr>
          <p:cNvCxnSpPr>
            <a:cxnSpLocks/>
            <a:stCxn id="126" idx="1"/>
          </p:cNvCxnSpPr>
          <p:nvPr/>
        </p:nvCxnSpPr>
        <p:spPr bwMode="auto">
          <a:xfrm flipH="1">
            <a:off x="5382206" y="4373292"/>
            <a:ext cx="505879" cy="0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矩形 257">
            <a:extLst>
              <a:ext uri="{FF2B5EF4-FFF2-40B4-BE49-F238E27FC236}">
                <a16:creationId xmlns:a16="http://schemas.microsoft.com/office/drawing/2014/main" id="{206E8FFE-2B88-4F77-A179-B73D34602D31}"/>
              </a:ext>
            </a:extLst>
          </p:cNvPr>
          <p:cNvSpPr/>
          <p:nvPr/>
        </p:nvSpPr>
        <p:spPr bwMode="auto">
          <a:xfrm>
            <a:off x="4083475" y="4420203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B10469B2-B9F9-47E9-B7D6-70006793070F}"/>
                  </a:ext>
                </a:extLst>
              </p:cNvPr>
              <p:cNvSpPr txBox="1"/>
              <p:nvPr/>
            </p:nvSpPr>
            <p:spPr>
              <a:xfrm>
                <a:off x="4169167" y="4480617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259" name="文本框 258">
                <a:extLst>
                  <a:ext uri="{FF2B5EF4-FFF2-40B4-BE49-F238E27FC236}">
                    <a16:creationId xmlns:a16="http://schemas.microsoft.com/office/drawing/2014/main" id="{B10469B2-B9F9-47E9-B7D6-700067930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167" y="4480617"/>
                <a:ext cx="531812" cy="40094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上箭头 234">
            <a:extLst>
              <a:ext uri="{FF2B5EF4-FFF2-40B4-BE49-F238E27FC236}">
                <a16:creationId xmlns:a16="http://schemas.microsoft.com/office/drawing/2014/main" id="{6DD05A62-DBCD-4985-826A-A6E9CA80A232}"/>
              </a:ext>
            </a:extLst>
          </p:cNvPr>
          <p:cNvSpPr/>
          <p:nvPr/>
        </p:nvSpPr>
        <p:spPr bwMode="auto">
          <a:xfrm rot="10800000">
            <a:off x="4250633" y="417775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61" name="肘形连接符 235">
            <a:extLst>
              <a:ext uri="{FF2B5EF4-FFF2-40B4-BE49-F238E27FC236}">
                <a16:creationId xmlns:a16="http://schemas.microsoft.com/office/drawing/2014/main" id="{92D2DE27-DC79-4413-9C46-669D13FD3F1C}"/>
              </a:ext>
            </a:extLst>
          </p:cNvPr>
          <p:cNvCxnSpPr>
            <a:cxnSpLocks/>
            <a:stCxn id="137" idx="0"/>
            <a:endCxn id="251" idx="0"/>
          </p:cNvCxnSpPr>
          <p:nvPr/>
        </p:nvCxnSpPr>
        <p:spPr bwMode="auto">
          <a:xfrm rot="16200000" flipV="1">
            <a:off x="3945187" y="3535162"/>
            <a:ext cx="9337" cy="2849540"/>
          </a:xfrm>
          <a:prstGeom prst="bentConnector3">
            <a:avLst>
              <a:gd name="adj1" fmla="val 11123916"/>
            </a:avLst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34A44788-393E-4E26-AA27-B3249A14C825}"/>
              </a:ext>
            </a:extLst>
          </p:cNvPr>
          <p:cNvGrpSpPr/>
          <p:nvPr/>
        </p:nvGrpSpPr>
        <p:grpSpPr>
          <a:xfrm>
            <a:off x="2841747" y="3872171"/>
            <a:ext cx="293290" cy="112706"/>
            <a:chOff x="755576" y="2924944"/>
            <a:chExt cx="792088" cy="288032"/>
          </a:xfrm>
        </p:grpSpPr>
        <p:cxnSp>
          <p:nvCxnSpPr>
            <p:cNvPr id="263" name="直接连接符 50">
              <a:extLst>
                <a:ext uri="{FF2B5EF4-FFF2-40B4-BE49-F238E27FC236}">
                  <a16:creationId xmlns:a16="http://schemas.microsoft.com/office/drawing/2014/main" id="{C68BF88B-1AA4-4337-8B0A-8AE34EB0AFCD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51">
              <a:extLst>
                <a:ext uri="{FF2B5EF4-FFF2-40B4-BE49-F238E27FC236}">
                  <a16:creationId xmlns:a16="http://schemas.microsoft.com/office/drawing/2014/main" id="{27E2E3D9-2200-463F-A4F6-72E5D4367764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矩形 264">
            <a:extLst>
              <a:ext uri="{FF2B5EF4-FFF2-40B4-BE49-F238E27FC236}">
                <a16:creationId xmlns:a16="http://schemas.microsoft.com/office/drawing/2014/main" id="{5D3AC7EB-5F29-472A-8978-D3CF53769EB7}"/>
              </a:ext>
            </a:extLst>
          </p:cNvPr>
          <p:cNvSpPr/>
          <p:nvPr/>
        </p:nvSpPr>
        <p:spPr bwMode="auto">
          <a:xfrm>
            <a:off x="2656857" y="4225682"/>
            <a:ext cx="635993" cy="500114"/>
          </a:xfrm>
          <a:prstGeom prst="rect">
            <a:avLst/>
          </a:prstGeom>
          <a:solidFill>
            <a:srgbClr val="FF26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文本框 265">
                <a:extLst>
                  <a:ext uri="{FF2B5EF4-FFF2-40B4-BE49-F238E27FC236}">
                    <a16:creationId xmlns:a16="http://schemas.microsoft.com/office/drawing/2014/main" id="{364A9725-201B-4505-A7B4-582331056D84}"/>
                  </a:ext>
                </a:extLst>
              </p:cNvPr>
              <p:cNvSpPr txBox="1"/>
              <p:nvPr/>
            </p:nvSpPr>
            <p:spPr>
              <a:xfrm>
                <a:off x="2742549" y="4286096"/>
                <a:ext cx="531812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zh-CN" altLang="en-US" sz="2000" b="0" dirty="0"/>
              </a:p>
            </p:txBody>
          </p:sp>
        </mc:Choice>
        <mc:Fallback xmlns="">
          <p:sp>
            <p:nvSpPr>
              <p:cNvPr id="266" name="文本框 265">
                <a:extLst>
                  <a:ext uri="{FF2B5EF4-FFF2-40B4-BE49-F238E27FC236}">
                    <a16:creationId xmlns:a16="http://schemas.microsoft.com/office/drawing/2014/main" id="{364A9725-201B-4505-A7B4-58233105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49" y="4286096"/>
                <a:ext cx="531812" cy="4009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上箭头 247">
            <a:extLst>
              <a:ext uri="{FF2B5EF4-FFF2-40B4-BE49-F238E27FC236}">
                <a16:creationId xmlns:a16="http://schemas.microsoft.com/office/drawing/2014/main" id="{40AA662D-DF86-420D-9A74-081A3A6830A0}"/>
              </a:ext>
            </a:extLst>
          </p:cNvPr>
          <p:cNvSpPr/>
          <p:nvPr/>
        </p:nvSpPr>
        <p:spPr bwMode="auto">
          <a:xfrm rot="10800000">
            <a:off x="2824015" y="3983238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8" name="文本框 267">
            <a:extLst>
              <a:ext uri="{FF2B5EF4-FFF2-40B4-BE49-F238E27FC236}">
                <a16:creationId xmlns:a16="http://schemas.microsoft.com/office/drawing/2014/main" id="{49DAB372-B56D-48CF-8A54-7BBCDF83BC21}"/>
              </a:ext>
            </a:extLst>
          </p:cNvPr>
          <p:cNvSpPr txBox="1"/>
          <p:nvPr/>
        </p:nvSpPr>
        <p:spPr>
          <a:xfrm>
            <a:off x="4261608" y="55236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0" dirty="0"/>
              <a:t>…</a:t>
            </a:r>
            <a:endParaRPr kumimoji="1" lang="zh-CN" altLang="en-US" sz="2400" b="0" dirty="0"/>
          </a:p>
        </p:txBody>
      </p: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154A2B81-2BC1-4E1E-9199-BAEB111CEB04}"/>
              </a:ext>
            </a:extLst>
          </p:cNvPr>
          <p:cNvGrpSpPr/>
          <p:nvPr/>
        </p:nvGrpSpPr>
        <p:grpSpPr>
          <a:xfrm>
            <a:off x="6941888" y="3792659"/>
            <a:ext cx="953267" cy="772294"/>
            <a:chOff x="4833333" y="2497082"/>
            <a:chExt cx="953267" cy="772294"/>
          </a:xfrm>
        </p:grpSpPr>
        <p:sp>
          <p:nvSpPr>
            <p:cNvPr id="270" name="文本框 269">
              <a:extLst>
                <a:ext uri="{FF2B5EF4-FFF2-40B4-BE49-F238E27FC236}">
                  <a16:creationId xmlns:a16="http://schemas.microsoft.com/office/drawing/2014/main" id="{3D21F149-1B0D-47DB-906F-1EC431081726}"/>
                </a:ext>
              </a:extLst>
            </p:cNvPr>
            <p:cNvSpPr txBox="1"/>
            <p:nvPr/>
          </p:nvSpPr>
          <p:spPr>
            <a:xfrm>
              <a:off x="4833333" y="2869266"/>
              <a:ext cx="953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0" dirty="0"/>
                <a:t>Model</a:t>
              </a:r>
              <a:endParaRPr kumimoji="1" lang="zh-CN" altLang="en-US" sz="2000" b="0" dirty="0"/>
            </a:p>
          </p:txBody>
        </p:sp>
        <p:pic>
          <p:nvPicPr>
            <p:cNvPr id="271" name="图形 270" descr="大脑">
              <a:extLst>
                <a:ext uri="{FF2B5EF4-FFF2-40B4-BE49-F238E27FC236}">
                  <a16:creationId xmlns:a16="http://schemas.microsoft.com/office/drawing/2014/main" id="{0C883559-2A8E-403B-85E8-805DBE6C6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61850" y="2497082"/>
              <a:ext cx="543058" cy="543058"/>
            </a:xfrm>
            <a:prstGeom prst="rect">
              <a:avLst/>
            </a:prstGeom>
          </p:spPr>
        </p:pic>
      </p:grpSp>
      <p:sp>
        <p:nvSpPr>
          <p:cNvPr id="272" name="上箭头 252">
            <a:extLst>
              <a:ext uri="{FF2B5EF4-FFF2-40B4-BE49-F238E27FC236}">
                <a16:creationId xmlns:a16="http://schemas.microsoft.com/office/drawing/2014/main" id="{F2919DF3-458B-4799-A01D-E5B8FA8765B1}"/>
              </a:ext>
            </a:extLst>
          </p:cNvPr>
          <p:cNvSpPr/>
          <p:nvPr/>
        </p:nvSpPr>
        <p:spPr bwMode="auto">
          <a:xfrm rot="5400000">
            <a:off x="6742952" y="3995912"/>
            <a:ext cx="363117" cy="252412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73" name="组合 272">
            <a:extLst>
              <a:ext uri="{FF2B5EF4-FFF2-40B4-BE49-F238E27FC236}">
                <a16:creationId xmlns:a16="http://schemas.microsoft.com/office/drawing/2014/main" id="{27BA63CA-5EB1-4C11-9722-4B722FBBADDC}"/>
              </a:ext>
            </a:extLst>
          </p:cNvPr>
          <p:cNvGrpSpPr/>
          <p:nvPr/>
        </p:nvGrpSpPr>
        <p:grpSpPr>
          <a:xfrm>
            <a:off x="3178755" y="4234012"/>
            <a:ext cx="531812" cy="479103"/>
            <a:chOff x="6337258" y="5080878"/>
            <a:chExt cx="531812" cy="479103"/>
          </a:xfrm>
        </p:grpSpPr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8B2E7D23-506F-42E1-98A9-12CCC789A06E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文本框 274">
                  <a:extLst>
                    <a:ext uri="{FF2B5EF4-FFF2-40B4-BE49-F238E27FC236}">
                      <a16:creationId xmlns:a16="http://schemas.microsoft.com/office/drawing/2014/main" id="{B83BA890-F5A5-48F2-AB45-21914C903B8C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CF4C7EEE-FA8E-0747-A82F-8EC58BC93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8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6" name="组合 275">
            <a:extLst>
              <a:ext uri="{FF2B5EF4-FFF2-40B4-BE49-F238E27FC236}">
                <a16:creationId xmlns:a16="http://schemas.microsoft.com/office/drawing/2014/main" id="{80BEBC02-D3F8-4EAF-AFC6-FE9756B84B2E}"/>
              </a:ext>
            </a:extLst>
          </p:cNvPr>
          <p:cNvGrpSpPr/>
          <p:nvPr/>
        </p:nvGrpSpPr>
        <p:grpSpPr>
          <a:xfrm>
            <a:off x="4602230" y="4426957"/>
            <a:ext cx="531812" cy="479103"/>
            <a:chOff x="6337258" y="5080878"/>
            <a:chExt cx="531812" cy="479103"/>
          </a:xfrm>
        </p:grpSpPr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20D3BE37-51EB-492A-A15A-62784EF059EF}"/>
                </a:ext>
              </a:extLst>
            </p:cNvPr>
            <p:cNvSpPr/>
            <p:nvPr/>
          </p:nvSpPr>
          <p:spPr bwMode="auto">
            <a:xfrm>
              <a:off x="6479345" y="5080878"/>
              <a:ext cx="192454" cy="479103"/>
            </a:xfrm>
            <a:prstGeom prst="rect">
              <a:avLst/>
            </a:prstGeom>
            <a:solidFill>
              <a:srgbClr val="FF26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50" charset="-127"/>
                <a:cs typeface="Arial Unicode MS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文本框 277">
                  <a:extLst>
                    <a:ext uri="{FF2B5EF4-FFF2-40B4-BE49-F238E27FC236}">
                      <a16:creationId xmlns:a16="http://schemas.microsoft.com/office/drawing/2014/main" id="{6380BA65-2822-4075-AE41-4EEF2D88647B}"/>
                    </a:ext>
                  </a:extLst>
                </p:cNvPr>
                <p:cNvSpPr txBox="1"/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CN" altLang="en-US" sz="2000" b="0" dirty="0"/>
                </a:p>
              </p:txBody>
            </p:sp>
          </mc:Choice>
          <mc:Fallback xmlns="">
            <p:sp>
              <p:nvSpPr>
                <p:cNvPr id="259" name="文本框 258">
                  <a:extLst>
                    <a:ext uri="{FF2B5EF4-FFF2-40B4-BE49-F238E27FC236}">
                      <a16:creationId xmlns:a16="http://schemas.microsoft.com/office/drawing/2014/main" id="{2C39C0AB-7484-7B42-9037-FBDA65C4D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258" y="5088441"/>
                  <a:ext cx="531812" cy="400944"/>
                </a:xfrm>
                <a:prstGeom prst="rect">
                  <a:avLst/>
                </a:prstGeom>
                <a:blipFill>
                  <a:blip r:embed="rId29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9" name="图形 278" descr="文档">
            <a:extLst>
              <a:ext uri="{FF2B5EF4-FFF2-40B4-BE49-F238E27FC236}">
                <a16:creationId xmlns:a16="http://schemas.microsoft.com/office/drawing/2014/main" id="{9D747D88-9F10-4D73-AD38-3C8459BEBE2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61879" y="1809264"/>
            <a:ext cx="810133" cy="810133"/>
          </a:xfrm>
          <a:prstGeom prst="rect">
            <a:avLst/>
          </a:prstGeom>
        </p:spPr>
      </p:pic>
      <p:grpSp>
        <p:nvGrpSpPr>
          <p:cNvPr id="280" name="组合 279">
            <a:extLst>
              <a:ext uri="{FF2B5EF4-FFF2-40B4-BE49-F238E27FC236}">
                <a16:creationId xmlns:a16="http://schemas.microsoft.com/office/drawing/2014/main" id="{5C414056-CFC7-46A2-B7D2-09161D379203}"/>
              </a:ext>
            </a:extLst>
          </p:cNvPr>
          <p:cNvGrpSpPr/>
          <p:nvPr/>
        </p:nvGrpSpPr>
        <p:grpSpPr>
          <a:xfrm>
            <a:off x="4370664" y="1973176"/>
            <a:ext cx="3123599" cy="531812"/>
            <a:chOff x="4784088" y="1458517"/>
            <a:chExt cx="3123599" cy="531812"/>
          </a:xfrm>
        </p:grpSpPr>
        <p:pic>
          <p:nvPicPr>
            <p:cNvPr id="281" name="图形 280" descr="帮助">
              <a:extLst>
                <a:ext uri="{FF2B5EF4-FFF2-40B4-BE49-F238E27FC236}">
                  <a16:creationId xmlns:a16="http://schemas.microsoft.com/office/drawing/2014/main" id="{2FF5033F-4D0B-4302-AFB2-EFA4E400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784088" y="1458517"/>
              <a:ext cx="531812" cy="531812"/>
            </a:xfrm>
            <a:prstGeom prst="rect">
              <a:avLst/>
            </a:prstGeom>
          </p:spPr>
        </p:pic>
        <p:sp>
          <p:nvSpPr>
            <p:cNvPr id="282" name="文本框 281">
              <a:extLst>
                <a:ext uri="{FF2B5EF4-FFF2-40B4-BE49-F238E27FC236}">
                  <a16:creationId xmlns:a16="http://schemas.microsoft.com/office/drawing/2014/main" id="{1B575612-17D3-42E3-99BA-97D8B0420129}"/>
                </a:ext>
              </a:extLst>
            </p:cNvPr>
            <p:cNvSpPr txBox="1"/>
            <p:nvPr/>
          </p:nvSpPr>
          <p:spPr>
            <a:xfrm>
              <a:off x="5267221" y="1511838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0" dirty="0">
                  <a:cs typeface="Arial" panose="020B0604020202020204" pitchFamily="34" charset="0"/>
                </a:rPr>
                <a:t>“what is a database?”</a:t>
              </a:r>
              <a:endParaRPr kumimoji="1" lang="zh-CN" altLang="en-US" sz="2000" b="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11F8C2C4-1EB9-4E3B-86A6-15F85833D29A}"/>
              </a:ext>
            </a:extLst>
          </p:cNvPr>
          <p:cNvGrpSpPr/>
          <p:nvPr/>
        </p:nvGrpSpPr>
        <p:grpSpPr>
          <a:xfrm>
            <a:off x="3500820" y="2100346"/>
            <a:ext cx="656841" cy="252412"/>
            <a:chOff x="755576" y="2924944"/>
            <a:chExt cx="792088" cy="288032"/>
          </a:xfrm>
        </p:grpSpPr>
        <p:cxnSp>
          <p:nvCxnSpPr>
            <p:cNvPr id="284" name="直接连接符 50">
              <a:extLst>
                <a:ext uri="{FF2B5EF4-FFF2-40B4-BE49-F238E27FC236}">
                  <a16:creationId xmlns:a16="http://schemas.microsoft.com/office/drawing/2014/main" id="{66B905EC-9F3F-4FAB-B18A-CF67FDCB6A4D}"/>
                </a:ext>
              </a:extLst>
            </p:cNvPr>
            <p:cNvCxnSpPr/>
            <p:nvPr/>
          </p:nvCxnSpPr>
          <p:spPr>
            <a:xfrm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51">
              <a:extLst>
                <a:ext uri="{FF2B5EF4-FFF2-40B4-BE49-F238E27FC236}">
                  <a16:creationId xmlns:a16="http://schemas.microsoft.com/office/drawing/2014/main" id="{D65A2DED-16EA-40C4-AA66-5C8CAFD9D61C}"/>
                </a:ext>
              </a:extLst>
            </p:cNvPr>
            <p:cNvCxnSpPr/>
            <p:nvPr/>
          </p:nvCxnSpPr>
          <p:spPr>
            <a:xfrm flipV="1">
              <a:off x="755576" y="2924944"/>
              <a:ext cx="792088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上箭头 262">
            <a:extLst>
              <a:ext uri="{FF2B5EF4-FFF2-40B4-BE49-F238E27FC236}">
                <a16:creationId xmlns:a16="http://schemas.microsoft.com/office/drawing/2014/main" id="{6C650C3F-F82B-4C28-B384-7A955FD02C2E}"/>
              </a:ext>
            </a:extLst>
          </p:cNvPr>
          <p:cNvSpPr/>
          <p:nvPr/>
        </p:nvSpPr>
        <p:spPr bwMode="auto">
          <a:xfrm rot="10800000">
            <a:off x="3653606" y="2413649"/>
            <a:ext cx="363114" cy="252411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7" name="文本框 286">
            <a:extLst>
              <a:ext uri="{FF2B5EF4-FFF2-40B4-BE49-F238E27FC236}">
                <a16:creationId xmlns:a16="http://schemas.microsoft.com/office/drawing/2014/main" id="{0299832D-E31A-49E4-84C9-DB7BAB6477D1}"/>
              </a:ext>
            </a:extLst>
          </p:cNvPr>
          <p:cNvSpPr txBox="1"/>
          <p:nvPr/>
        </p:nvSpPr>
        <p:spPr>
          <a:xfrm>
            <a:off x="2474535" y="2820690"/>
            <a:ext cx="1681871" cy="400110"/>
          </a:xfrm>
          <a:prstGeom prst="rect">
            <a:avLst/>
          </a:prstGeom>
          <a:solidFill>
            <a:srgbClr val="FF5349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&lt;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TF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</a:t>
            </a:r>
            <a:r>
              <a:rPr kumimoji="1" lang="en-US" altLang="zh-CN" sz="2000" b="0" dirty="0">
                <a:latin typeface="+mj-lt"/>
                <a:ea typeface="SimHei" panose="02010609060101010101" pitchFamily="49" charset="-122"/>
                <a:cs typeface="Arial" panose="020B0604020202020204" pitchFamily="34" charset="0"/>
              </a:rPr>
              <a:t>IDF</a:t>
            </a:r>
            <a:r>
              <a:rPr kumimoji="1" lang="en-US" altLang="zh-CN" sz="2000" b="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,…&gt;</a:t>
            </a:r>
            <a:endParaRPr kumimoji="1" lang="zh-CN" altLang="en-US" sz="2000" b="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8" name="文本框 287">
            <a:extLst>
              <a:ext uri="{FF2B5EF4-FFF2-40B4-BE49-F238E27FC236}">
                <a16:creationId xmlns:a16="http://schemas.microsoft.com/office/drawing/2014/main" id="{E4D1F2B1-9CB7-4FD0-BD37-9D6BB4280B1D}"/>
              </a:ext>
            </a:extLst>
          </p:cNvPr>
          <p:cNvSpPr txBox="1"/>
          <p:nvPr/>
        </p:nvSpPr>
        <p:spPr>
          <a:xfrm>
            <a:off x="4335160" y="2821396"/>
            <a:ext cx="1398140" cy="400110"/>
          </a:xfrm>
          <a:prstGeom prst="rect">
            <a:avLst/>
          </a:prstGeom>
          <a:solidFill>
            <a:srgbClr val="FFB1AE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000" b="0" dirty="0">
                <a:latin typeface="+mj-lt"/>
                <a:ea typeface="SimHei" panose="02010609060101010101" pitchFamily="49" charset="-122"/>
              </a:rPr>
              <a:t>Relevance</a:t>
            </a:r>
            <a:endParaRPr kumimoji="1" lang="zh-CN" altLang="en-US" sz="2000" b="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290" name="矩形标注 264">
            <a:extLst>
              <a:ext uri="{FF2B5EF4-FFF2-40B4-BE49-F238E27FC236}">
                <a16:creationId xmlns:a16="http://schemas.microsoft.com/office/drawing/2014/main" id="{75E4986B-5845-4E0F-9A4D-73132FEC84E9}"/>
              </a:ext>
            </a:extLst>
          </p:cNvPr>
          <p:cNvSpPr/>
          <p:nvPr/>
        </p:nvSpPr>
        <p:spPr bwMode="auto">
          <a:xfrm>
            <a:off x="6070819" y="4569202"/>
            <a:ext cx="1742138" cy="646331"/>
          </a:xfrm>
          <a:prstGeom prst="wedgeRectCallout">
            <a:avLst>
              <a:gd name="adj1" fmla="val -80164"/>
              <a:gd name="adj2" fmla="val -539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Improve the efficiency</a:t>
            </a:r>
            <a:endParaRPr lang="zh-CN" altLang="en-US" sz="1800" dirty="0"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  <p:sp>
        <p:nvSpPr>
          <p:cNvPr id="291" name="TextBox 112">
            <a:extLst>
              <a:ext uri="{FF2B5EF4-FFF2-40B4-BE49-F238E27FC236}">
                <a16:creationId xmlns:a16="http://schemas.microsoft.com/office/drawing/2014/main" id="{FEF5A8CD-9089-458C-8FC3-C0A482DFA077}"/>
              </a:ext>
            </a:extLst>
          </p:cNvPr>
          <p:cNvSpPr txBox="1"/>
          <p:nvPr/>
        </p:nvSpPr>
        <p:spPr>
          <a:xfrm>
            <a:off x="4432189" y="1461074"/>
            <a:ext cx="155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Query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292" name="TextBox 113">
            <a:extLst>
              <a:ext uri="{FF2B5EF4-FFF2-40B4-BE49-F238E27FC236}">
                <a16:creationId xmlns:a16="http://schemas.microsoft.com/office/drawing/2014/main" id="{01BD5B3D-67E8-4921-93C7-A96C14C8C4CA}"/>
              </a:ext>
            </a:extLst>
          </p:cNvPr>
          <p:cNvSpPr txBox="1"/>
          <p:nvPr/>
        </p:nvSpPr>
        <p:spPr>
          <a:xfrm>
            <a:off x="1847705" y="1441916"/>
            <a:ext cx="2027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+mj-lt"/>
                <a:ea typeface="SimHei" panose="02010609060101010101" pitchFamily="49" charset="-122"/>
                <a:cs typeface="Times New Roman" pitchFamily="18" charset="0"/>
              </a:rPr>
              <a:t>Document side</a:t>
            </a:r>
            <a:endParaRPr lang="zh-CN" altLang="en-US" sz="2000" b="0" dirty="0">
              <a:latin typeface="+mj-lt"/>
              <a:ea typeface="SimHei" panose="02010609060101010101" pitchFamily="49" charset="-122"/>
              <a:cs typeface="Times New Roman" pitchFamily="18" charset="0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35E7FD85-5DDA-47BE-8531-FD1CFEDB5D96}"/>
              </a:ext>
            </a:extLst>
          </p:cNvPr>
          <p:cNvSpPr/>
          <p:nvPr/>
        </p:nvSpPr>
        <p:spPr bwMode="auto">
          <a:xfrm>
            <a:off x="2669531" y="3704620"/>
            <a:ext cx="604966" cy="40011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94" name="直线连接符 7">
            <a:extLst>
              <a:ext uri="{FF2B5EF4-FFF2-40B4-BE49-F238E27FC236}">
                <a16:creationId xmlns:a16="http://schemas.microsoft.com/office/drawing/2014/main" id="{47BFC925-B0F5-4B9F-B583-19A0D9C432AE}"/>
              </a:ext>
            </a:extLst>
          </p:cNvPr>
          <p:cNvCxnSpPr>
            <a:cxnSpLocks/>
            <a:endCxn id="293" idx="1"/>
          </p:cNvCxnSpPr>
          <p:nvPr/>
        </p:nvCxnSpPr>
        <p:spPr bwMode="auto">
          <a:xfrm>
            <a:off x="1780739" y="3362709"/>
            <a:ext cx="888792" cy="541967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直线连接符 89">
            <a:extLst>
              <a:ext uri="{FF2B5EF4-FFF2-40B4-BE49-F238E27FC236}">
                <a16:creationId xmlns:a16="http://schemas.microsoft.com/office/drawing/2014/main" id="{358BD4C5-3865-4192-B521-04F9D263AC04}"/>
              </a:ext>
            </a:extLst>
          </p:cNvPr>
          <p:cNvCxnSpPr>
            <a:cxnSpLocks/>
            <a:endCxn id="293" idx="3"/>
          </p:cNvCxnSpPr>
          <p:nvPr/>
        </p:nvCxnSpPr>
        <p:spPr bwMode="auto">
          <a:xfrm flipH="1">
            <a:off x="3274497" y="3367241"/>
            <a:ext cx="4338966" cy="537435"/>
          </a:xfrm>
          <a:prstGeom prst="line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6" name="文本框 295">
            <a:extLst>
              <a:ext uri="{FF2B5EF4-FFF2-40B4-BE49-F238E27FC236}">
                <a16:creationId xmlns:a16="http://schemas.microsoft.com/office/drawing/2014/main" id="{BC5AE198-3CDC-4881-8FD6-25236D83F5CE}"/>
              </a:ext>
            </a:extLst>
          </p:cNvPr>
          <p:cNvSpPr txBox="1"/>
          <p:nvPr/>
        </p:nvSpPr>
        <p:spPr>
          <a:xfrm>
            <a:off x="1680465" y="585560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1</a:t>
            </a:r>
            <a:endParaRPr kumimoji="1" lang="zh-CN" altLang="en-US" sz="1600" b="0" dirty="0"/>
          </a:p>
        </p:txBody>
      </p:sp>
      <p:sp>
        <p:nvSpPr>
          <p:cNvPr id="297" name="文本框 296">
            <a:extLst>
              <a:ext uri="{FF2B5EF4-FFF2-40B4-BE49-F238E27FC236}">
                <a16:creationId xmlns:a16="http://schemas.microsoft.com/office/drawing/2014/main" id="{1F46C1DF-B339-4C87-B387-36B25AE4B660}"/>
              </a:ext>
            </a:extLst>
          </p:cNvPr>
          <p:cNvSpPr txBox="1"/>
          <p:nvPr/>
        </p:nvSpPr>
        <p:spPr>
          <a:xfrm>
            <a:off x="3196711" y="583814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2</a:t>
            </a:r>
            <a:endParaRPr kumimoji="1" lang="zh-CN" altLang="en-US" sz="1600" b="0" dirty="0"/>
          </a:p>
        </p:txBody>
      </p:sp>
      <p:sp>
        <p:nvSpPr>
          <p:cNvPr id="298" name="文本框 297">
            <a:extLst>
              <a:ext uri="{FF2B5EF4-FFF2-40B4-BE49-F238E27FC236}">
                <a16:creationId xmlns:a16="http://schemas.microsoft.com/office/drawing/2014/main" id="{289A90EE-3080-496A-9E90-49A2AF963746}"/>
              </a:ext>
            </a:extLst>
          </p:cNvPr>
          <p:cNvSpPr txBox="1"/>
          <p:nvPr/>
        </p:nvSpPr>
        <p:spPr>
          <a:xfrm>
            <a:off x="4540059" y="583814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0" dirty="0"/>
              <a:t>Silo n</a:t>
            </a:r>
            <a:endParaRPr kumimoji="1" lang="zh-CN" altLang="en-US" sz="1600" b="0" dirty="0"/>
          </a:p>
        </p:txBody>
      </p:sp>
      <p:sp>
        <p:nvSpPr>
          <p:cNvPr id="289" name="矩形标注 263">
            <a:extLst>
              <a:ext uri="{FF2B5EF4-FFF2-40B4-BE49-F238E27FC236}">
                <a16:creationId xmlns:a16="http://schemas.microsoft.com/office/drawing/2014/main" id="{D7ACE23E-8ADC-4ADA-A6D5-D6AF121AD034}"/>
              </a:ext>
            </a:extLst>
          </p:cNvPr>
          <p:cNvSpPr/>
          <p:nvPr/>
        </p:nvSpPr>
        <p:spPr bwMode="auto">
          <a:xfrm>
            <a:off x="7870" y="3577595"/>
            <a:ext cx="2191566" cy="1200329"/>
          </a:xfrm>
          <a:prstGeom prst="wedgeRectCallout">
            <a:avLst>
              <a:gd name="adj1" fmla="val 52300"/>
              <a:gd name="adj2" fmla="val -4125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800" dirty="0">
                <a:latin typeface="+mj-lt"/>
                <a:ea typeface="SimHei" panose="02010609060101010101" pitchFamily="49" charset="-122"/>
                <a:cs typeface="Arial Unicode MS" pitchFamily="50" charset="-127"/>
              </a:rPr>
              <a:t>Preserve mutual privacy when generating the features/labels </a:t>
            </a:r>
            <a:endParaRPr kumimoji="0" lang="zh-CN" altLang="en-US" sz="1800" i="0" u="none" strike="noStrike" cap="none" normalizeH="0" baseline="0" dirty="0">
              <a:ln>
                <a:noFill/>
              </a:ln>
              <a:effectLst/>
              <a:latin typeface="+mj-lt"/>
              <a:ea typeface="SimHei" panose="02010609060101010101" pitchFamily="49" charset="-122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83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0" grpId="0" animBg="1"/>
      <p:bldP spid="2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UCLA">
  <a:themeElements>
    <a:clrScheme name="UCLA 1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FFFFFF"/>
      </a:accent1>
      <a:accent2>
        <a:srgbClr val="6699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8A8A"/>
      </a:accent6>
      <a:hlink>
        <a:srgbClr val="7E9CE8"/>
      </a:hlink>
      <a:folHlink>
        <a:srgbClr val="D8D8EC"/>
      </a:folHlink>
    </a:clrScheme>
    <a:fontScheme name="UC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50" charset="-127"/>
            <a:cs typeface="Arial Unicode MS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50" charset="-127"/>
            <a:cs typeface="Arial Unicode MS" pitchFamily="50" charset="-127"/>
          </a:defRPr>
        </a:defPPr>
      </a:lstStyle>
    </a:lnDef>
  </a:objectDefaults>
  <a:extraClrSchemeLst>
    <a:extraClrScheme>
      <a:clrScheme name="UCL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A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173683"/>
        </a:hlink>
        <a:folHlink>
          <a:srgbClr val="354B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A 12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FFFFFF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bsn05</Template>
  <TotalTime>93471</TotalTime>
  <Words>1957</Words>
  <Application>Microsoft Office PowerPoint</Application>
  <PresentationFormat>全屏显示(4:3)</PresentationFormat>
  <Paragraphs>952</Paragraphs>
  <Slides>38</Slides>
  <Notes>38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Arial Unicode MS</vt:lpstr>
      <vt:lpstr>Gulim</vt:lpstr>
      <vt:lpstr>SimHei</vt:lpstr>
      <vt:lpstr>Arial</vt:lpstr>
      <vt:lpstr>Cambria Math</vt:lpstr>
      <vt:lpstr>Times New Roman</vt:lpstr>
      <vt:lpstr>Wingdings</vt:lpstr>
      <vt:lpstr>UCLA</vt:lpstr>
      <vt:lpstr>An Efficient Approach for Cross-Silo Federated Learning to Rank</vt:lpstr>
      <vt:lpstr>Outline</vt:lpstr>
      <vt:lpstr>Outline</vt:lpstr>
      <vt:lpstr>Background</vt:lpstr>
      <vt:lpstr>Background</vt:lpstr>
      <vt:lpstr>Background</vt:lpstr>
      <vt:lpstr>Background</vt:lpstr>
      <vt:lpstr>Motivation</vt:lpstr>
      <vt:lpstr>Motivation</vt:lpstr>
      <vt:lpstr>Contribution</vt:lpstr>
      <vt:lpstr>Outline</vt:lpstr>
      <vt:lpstr>Problem Statement</vt:lpstr>
      <vt:lpstr>Problem Statement</vt:lpstr>
      <vt:lpstr>Problem Statement</vt:lpstr>
      <vt:lpstr>Outline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Our solution</vt:lpstr>
      <vt:lpstr>Outline</vt:lpstr>
      <vt:lpstr>Experiments</vt:lpstr>
      <vt:lpstr>Experiments</vt:lpstr>
      <vt:lpstr>Experiments</vt:lpstr>
      <vt:lpstr>Experiments</vt:lpstr>
      <vt:lpstr>Outline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cp:lastModifiedBy>Arthur WANG</cp:lastModifiedBy>
  <cp:revision>4145</cp:revision>
  <cp:lastPrinted>2014-10-07T03:42:34Z</cp:lastPrinted>
  <dcterms:created xsi:type="dcterms:W3CDTF">2010-05-27T13:38:31Z</dcterms:created>
  <dcterms:modified xsi:type="dcterms:W3CDTF">2021-04-22T04:37:50Z</dcterms:modified>
</cp:coreProperties>
</file>